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06" r:id="rId3"/>
    <p:sldId id="594" r:id="rId4"/>
    <p:sldId id="597" r:id="rId5"/>
    <p:sldId id="598" r:id="rId6"/>
    <p:sldId id="599" r:id="rId7"/>
    <p:sldId id="600" r:id="rId8"/>
    <p:sldId id="601" r:id="rId9"/>
    <p:sldId id="603" r:id="rId10"/>
    <p:sldId id="604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Glorreiche Revolution &amp; die Bill of Rights</a:t>
            </a:r>
            <a:br>
              <a:rPr lang="de-DE" dirty="0" smtClean="0"/>
            </a:br>
            <a:r>
              <a:rPr lang="de-DE" dirty="0" smtClean="0"/>
              <a:t>(1688 – 1689)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3759200"/>
            <a:ext cx="4701423" cy="2399640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1688 – 1689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England, Schottland &amp; Irland</a:t>
            </a:r>
          </a:p>
          <a:p>
            <a:pPr lvl="0">
              <a:defRPr/>
            </a:pPr>
            <a:r>
              <a:rPr lang="de-DE" dirty="0" smtClean="0"/>
              <a:t>Ereignis</a:t>
            </a:r>
          </a:p>
          <a:p>
            <a:pPr lvl="1">
              <a:defRPr/>
            </a:pPr>
            <a:r>
              <a:rPr lang="de-DE" dirty="0" smtClean="0"/>
              <a:t>Ablösung von James II durch William of Orange &amp; Mary II in einer nahezu unblutigen Revolution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337076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98550"/>
            <a:ext cx="4726823" cy="266065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616700" y="1536292"/>
            <a:ext cx="226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William of Orange</a:t>
            </a:r>
          </a:p>
          <a:p>
            <a:r>
              <a:rPr lang="de-DE" sz="1400" dirty="0" smtClean="0">
                <a:solidFill>
                  <a:srgbClr val="143C78"/>
                </a:solidFill>
              </a:rPr>
              <a:t>(Dt.: Wilhelm von Oranien)</a:t>
            </a:r>
            <a:endParaRPr lang="de-DE" sz="12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(1650 – 1702)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076" y="1532467"/>
            <a:ext cx="1261088" cy="119803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5" name="Textfeld 24"/>
          <p:cNvSpPr txBox="1"/>
          <p:nvPr/>
        </p:nvSpPr>
        <p:spPr>
          <a:xfrm>
            <a:off x="5791200" y="3257778"/>
            <a:ext cx="15074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Mary II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(1662 – 1694)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629401" y="4993957"/>
            <a:ext cx="184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James II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(1633 – 1701)</a:t>
            </a:r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314" y="2277762"/>
            <a:ext cx="1388186" cy="200098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9" name="Oval 28"/>
          <p:cNvSpPr/>
          <p:nvPr/>
        </p:nvSpPr>
        <p:spPr>
          <a:xfrm>
            <a:off x="6653172" y="2628901"/>
            <a:ext cx="590695" cy="406853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143C78"/>
                </a:solidFill>
              </a:rPr>
              <a:t>∞</a:t>
            </a:r>
            <a:endParaRPr lang="de-DE" dirty="0">
              <a:solidFill>
                <a:srgbClr val="143C78"/>
              </a:solidFill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898" y="4245521"/>
            <a:ext cx="1211802" cy="2000989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31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Vorgeschichte: Englische Situation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10" name="Gruppierung 18"/>
          <p:cNvGrpSpPr/>
          <p:nvPr/>
        </p:nvGrpSpPr>
        <p:grpSpPr>
          <a:xfrm>
            <a:off x="145483" y="2128045"/>
            <a:ext cx="5397495" cy="2451619"/>
            <a:chOff x="2544226" y="-10132354"/>
            <a:chExt cx="5978148" cy="2450228"/>
          </a:xfrm>
        </p:grpSpPr>
        <p:sp>
          <p:nvSpPr>
            <p:cNvPr id="11" name="Textfeld 10"/>
            <p:cNvSpPr txBox="1"/>
            <p:nvPr/>
          </p:nvSpPr>
          <p:spPr>
            <a:xfrm>
              <a:off x="2544226" y="-10132354"/>
              <a:ext cx="302425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1649: Der (absolutistische) König Charles I wird hingerichtet &amp; England wird zu einer Republik</a:t>
              </a:r>
            </a:p>
          </p:txBody>
        </p:sp>
        <p:cxnSp>
          <p:nvCxnSpPr>
            <p:cNvPr id="12" name="Gerade Verbindung mit Pfeil 24"/>
            <p:cNvCxnSpPr/>
            <p:nvPr/>
          </p:nvCxnSpPr>
          <p:spPr>
            <a:xfrm rot="10800000">
              <a:off x="5568479" y="-9788608"/>
              <a:ext cx="2953895" cy="210648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3" name="Gruppierung 18"/>
          <p:cNvGrpSpPr/>
          <p:nvPr/>
        </p:nvGrpSpPr>
        <p:grpSpPr>
          <a:xfrm>
            <a:off x="145482" y="3094382"/>
            <a:ext cx="5333989" cy="1541022"/>
            <a:chOff x="2375430" y="-10515291"/>
            <a:chExt cx="5907812" cy="1540147"/>
          </a:xfrm>
        </p:grpSpPr>
        <p:sp>
          <p:nvSpPr>
            <p:cNvPr id="14" name="Textfeld 13"/>
            <p:cNvSpPr txBox="1"/>
            <p:nvPr/>
          </p:nvSpPr>
          <p:spPr>
            <a:xfrm>
              <a:off x="2375430" y="-10515291"/>
              <a:ext cx="2510209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1660: Charles II wird vom Parlament zum König erklärt</a:t>
              </a:r>
            </a:p>
          </p:txBody>
        </p:sp>
        <p:cxnSp>
          <p:nvCxnSpPr>
            <p:cNvPr id="15" name="Gerade Verbindung mit Pfeil 24"/>
            <p:cNvCxnSpPr>
              <a:endCxn id="14" idx="3"/>
            </p:cNvCxnSpPr>
            <p:nvPr/>
          </p:nvCxnSpPr>
          <p:spPr>
            <a:xfrm rot="10800000">
              <a:off x="4885638" y="-10253827"/>
              <a:ext cx="3397604" cy="127868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" name="Gruppierung 18"/>
          <p:cNvGrpSpPr/>
          <p:nvPr/>
        </p:nvGrpSpPr>
        <p:grpSpPr>
          <a:xfrm>
            <a:off x="145482" y="3884033"/>
            <a:ext cx="5295763" cy="808568"/>
            <a:chOff x="2670967" y="-9586375"/>
            <a:chExt cx="5865477" cy="808109"/>
          </a:xfrm>
        </p:grpSpPr>
        <p:sp>
          <p:nvSpPr>
            <p:cNvPr id="17" name="Textfeld 16"/>
            <p:cNvSpPr txBox="1"/>
            <p:nvPr/>
          </p:nvSpPr>
          <p:spPr>
            <a:xfrm>
              <a:off x="2670967" y="-9586375"/>
              <a:ext cx="310362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1685: Nach dem Tod von Charles II besteigt sein katholischer Bruder als James II den englischen Thron</a:t>
              </a:r>
            </a:p>
          </p:txBody>
        </p:sp>
        <p:cxnSp>
          <p:nvCxnSpPr>
            <p:cNvPr id="18" name="Gerade Verbindung mit Pfeil 24"/>
            <p:cNvCxnSpPr>
              <a:endCxn id="17" idx="3"/>
            </p:cNvCxnSpPr>
            <p:nvPr/>
          </p:nvCxnSpPr>
          <p:spPr>
            <a:xfrm rot="10800000">
              <a:off x="5774587" y="-9217249"/>
              <a:ext cx="2761857" cy="43898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9" name="Gruppierung 18"/>
          <p:cNvGrpSpPr/>
          <p:nvPr/>
        </p:nvGrpSpPr>
        <p:grpSpPr>
          <a:xfrm>
            <a:off x="5190642" y="5534617"/>
            <a:ext cx="3796639" cy="738664"/>
            <a:chOff x="2307099" y="-9586374"/>
            <a:chExt cx="4205078" cy="738245"/>
          </a:xfrm>
        </p:grpSpPr>
        <p:sp>
          <p:nvSpPr>
            <p:cNvPr id="20" name="Textfeld 19"/>
            <p:cNvSpPr txBox="1"/>
            <p:nvPr/>
          </p:nvSpPr>
          <p:spPr>
            <a:xfrm>
              <a:off x="2889475" y="-9586374"/>
              <a:ext cx="3622702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Das englische Establishment &amp; die Church of England akzeptieren die Lage, da beide Töchter von James II Protestanten sind</a:t>
              </a:r>
            </a:p>
          </p:txBody>
        </p:sp>
        <p:cxnSp>
          <p:nvCxnSpPr>
            <p:cNvPr id="21" name="Gerade Verbindung mit Pfeil 24"/>
            <p:cNvCxnSpPr>
              <a:stCxn id="28" idx="3"/>
              <a:endCxn id="20" idx="1"/>
            </p:cNvCxnSpPr>
            <p:nvPr/>
          </p:nvCxnSpPr>
          <p:spPr>
            <a:xfrm>
              <a:off x="2307099" y="-9563852"/>
              <a:ext cx="582376" cy="34660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8" name="Pfeil nach rechts 27"/>
          <p:cNvSpPr/>
          <p:nvPr/>
        </p:nvSpPr>
        <p:spPr>
          <a:xfrm>
            <a:off x="704649" y="5080098"/>
            <a:ext cx="4485993" cy="954107"/>
          </a:xfrm>
          <a:prstGeom prst="rightArrow">
            <a:avLst>
              <a:gd name="adj1" fmla="val 100000"/>
              <a:gd name="adj2" fmla="val 18615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rgbClr val="660032"/>
                </a:solidFill>
              </a:rPr>
              <a:t>1685 – 1687: Regierung von James II</a:t>
            </a:r>
          </a:p>
          <a:p>
            <a:pPr>
              <a:buFont typeface="Arial"/>
              <a:buChar char="•"/>
            </a:pPr>
            <a:r>
              <a:rPr lang="de-DE" sz="1400" dirty="0" smtClean="0">
                <a:solidFill>
                  <a:srgbClr val="660032"/>
                </a:solidFill>
              </a:rPr>
              <a:t> Sieht sich selbst als Herrscher von Gottes Gnaden</a:t>
            </a:r>
          </a:p>
          <a:p>
            <a:pPr>
              <a:buFont typeface="Arial"/>
              <a:buChar char="•"/>
            </a:pPr>
            <a:r>
              <a:rPr lang="de-DE" sz="1400" dirty="0" smtClean="0">
                <a:solidFill>
                  <a:srgbClr val="660032"/>
                </a:solidFill>
              </a:rPr>
              <a:t> Religiöse Toleranz gegen Katholiken &amp; Nonkonformisten</a:t>
            </a:r>
          </a:p>
          <a:p>
            <a:pPr>
              <a:buFont typeface="Arial"/>
              <a:buChar char="•"/>
            </a:pPr>
            <a:r>
              <a:rPr lang="de-DE" sz="1400" dirty="0" smtClean="0">
                <a:solidFill>
                  <a:srgbClr val="660032"/>
                </a:solidFill>
              </a:rPr>
              <a:t> Besetzung von hochrangigen Posten mit Katholiken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48" name="Pfeil nach rechts 47"/>
          <p:cNvSpPr/>
          <p:nvPr/>
        </p:nvSpPr>
        <p:spPr>
          <a:xfrm>
            <a:off x="259914" y="862566"/>
            <a:ext cx="3563797" cy="738664"/>
          </a:xfrm>
          <a:prstGeom prst="rightArrow">
            <a:avLst>
              <a:gd name="adj1" fmla="val 100000"/>
              <a:gd name="adj2" fmla="val 23939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1642 – 1651: Englischer Bürgerkrieg insb. auf Grund von religiösen Spannungen &amp; Konflikten zw. König &amp; Parlament</a:t>
            </a:r>
          </a:p>
        </p:txBody>
      </p:sp>
      <p:grpSp>
        <p:nvGrpSpPr>
          <p:cNvPr id="98" name="Gruppierung 97"/>
          <p:cNvGrpSpPr/>
          <p:nvPr/>
        </p:nvGrpSpPr>
        <p:grpSpPr>
          <a:xfrm>
            <a:off x="3938233" y="862566"/>
            <a:ext cx="1059815" cy="1829834"/>
            <a:chOff x="3938233" y="862566"/>
            <a:chExt cx="1059815" cy="1829834"/>
          </a:xfrm>
        </p:grpSpPr>
        <p:pic>
          <p:nvPicPr>
            <p:cNvPr id="63" name="Bild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8233" y="862566"/>
              <a:ext cx="1059814" cy="182983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0" name="Textfeld 89"/>
            <p:cNvSpPr txBox="1"/>
            <p:nvPr/>
          </p:nvSpPr>
          <p:spPr>
            <a:xfrm>
              <a:off x="3938233" y="2384623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Charles 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uppierung 96"/>
          <p:cNvGrpSpPr/>
          <p:nvPr/>
        </p:nvGrpSpPr>
        <p:grpSpPr>
          <a:xfrm>
            <a:off x="4998048" y="1637376"/>
            <a:ext cx="1548035" cy="1410624"/>
            <a:chOff x="4998048" y="1637376"/>
            <a:chExt cx="1548035" cy="1410624"/>
          </a:xfrm>
        </p:grpSpPr>
        <p:grpSp>
          <p:nvGrpSpPr>
            <p:cNvPr id="81" name="Gruppierung 80"/>
            <p:cNvGrpSpPr/>
            <p:nvPr/>
          </p:nvGrpSpPr>
          <p:grpSpPr>
            <a:xfrm>
              <a:off x="4998048" y="1637376"/>
              <a:ext cx="1548035" cy="1410624"/>
              <a:chOff x="4998048" y="1637376"/>
              <a:chExt cx="1548035" cy="1410624"/>
            </a:xfrm>
          </p:grpSpPr>
          <p:pic>
            <p:nvPicPr>
              <p:cNvPr id="64" name="Bild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40050" y="1637376"/>
                <a:ext cx="1106033" cy="1410624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65" name="Gerade Verbindung mit Pfeil 24"/>
              <p:cNvCxnSpPr>
                <a:stCxn id="64" idx="1"/>
                <a:endCxn id="63" idx="3"/>
              </p:cNvCxnSpPr>
              <p:nvPr/>
            </p:nvCxnSpPr>
            <p:spPr>
              <a:xfrm rot="10800000">
                <a:off x="4998048" y="1777484"/>
                <a:ext cx="442003" cy="565205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1" name="Textfeld 90"/>
            <p:cNvSpPr txBox="1"/>
            <p:nvPr/>
          </p:nvSpPr>
          <p:spPr>
            <a:xfrm>
              <a:off x="5463159" y="2740222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Charles II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Gruppierung 98"/>
          <p:cNvGrpSpPr/>
          <p:nvPr/>
        </p:nvGrpSpPr>
        <p:grpSpPr>
          <a:xfrm>
            <a:off x="4998048" y="1218166"/>
            <a:ext cx="3134275" cy="1829834"/>
            <a:chOff x="4998048" y="1218166"/>
            <a:chExt cx="3134275" cy="1829834"/>
          </a:xfrm>
        </p:grpSpPr>
        <p:grpSp>
          <p:nvGrpSpPr>
            <p:cNvPr id="80" name="Gruppierung 79"/>
            <p:cNvGrpSpPr/>
            <p:nvPr/>
          </p:nvGrpSpPr>
          <p:grpSpPr>
            <a:xfrm>
              <a:off x="4998048" y="1218166"/>
              <a:ext cx="3134275" cy="1829834"/>
              <a:chOff x="4998048" y="1218166"/>
              <a:chExt cx="3134275" cy="1829834"/>
            </a:xfrm>
          </p:grpSpPr>
          <p:pic>
            <p:nvPicPr>
              <p:cNvPr id="53" name="Bild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6290" y="1218166"/>
                <a:ext cx="1106033" cy="1829834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68" name="Gerade Verbindung mit Pfeil 24"/>
              <p:cNvCxnSpPr>
                <a:stCxn id="53" idx="1"/>
              </p:cNvCxnSpPr>
              <p:nvPr/>
            </p:nvCxnSpPr>
            <p:spPr>
              <a:xfrm rot="10800000">
                <a:off x="5440050" y="1397001"/>
                <a:ext cx="1586240" cy="736083"/>
              </a:xfrm>
              <a:prstGeom prst="bentConnector3">
                <a:avLst>
                  <a:gd name="adj1" fmla="val 19576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  <p:cxnSp>
            <p:nvCxnSpPr>
              <p:cNvPr id="76" name="Gerade Verbindung mit Pfeil 24"/>
              <p:cNvCxnSpPr>
                <a:endCxn id="63" idx="3"/>
              </p:cNvCxnSpPr>
              <p:nvPr/>
            </p:nvCxnSpPr>
            <p:spPr>
              <a:xfrm rot="10800000" flipV="1">
                <a:off x="4998048" y="1396999"/>
                <a:ext cx="442003" cy="380483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2" name="Textfeld 91"/>
            <p:cNvSpPr txBox="1"/>
            <p:nvPr/>
          </p:nvSpPr>
          <p:spPr>
            <a:xfrm>
              <a:off x="7049400" y="2740223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 II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uppierung 95"/>
          <p:cNvGrpSpPr/>
          <p:nvPr/>
        </p:nvGrpSpPr>
        <p:grpSpPr>
          <a:xfrm>
            <a:off x="6131728" y="3048000"/>
            <a:ext cx="1447580" cy="2284066"/>
            <a:chOff x="6131728" y="3048000"/>
            <a:chExt cx="1447580" cy="2284066"/>
          </a:xfrm>
        </p:grpSpPr>
        <p:grpSp>
          <p:nvGrpSpPr>
            <p:cNvPr id="88" name="Gruppierung 87"/>
            <p:cNvGrpSpPr/>
            <p:nvPr/>
          </p:nvGrpSpPr>
          <p:grpSpPr>
            <a:xfrm>
              <a:off x="6131728" y="3048000"/>
              <a:ext cx="1447580" cy="2284066"/>
              <a:chOff x="6131728" y="3048000"/>
              <a:chExt cx="1447580" cy="2284066"/>
            </a:xfrm>
          </p:grpSpPr>
          <p:pic>
            <p:nvPicPr>
              <p:cNvPr id="54" name="Bild 5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1728" y="3387547"/>
                <a:ext cx="1349010" cy="1944519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82" name="Gerade Verbindung mit Pfeil 24"/>
              <p:cNvCxnSpPr>
                <a:stCxn id="54" idx="0"/>
                <a:endCxn id="53" idx="2"/>
              </p:cNvCxnSpPr>
              <p:nvPr/>
            </p:nvCxnSpPr>
            <p:spPr>
              <a:xfrm rot="5400000" flipH="1" flipV="1">
                <a:off x="7022997" y="2831237"/>
                <a:ext cx="339547" cy="773074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3" name="Textfeld 92"/>
            <p:cNvSpPr txBox="1"/>
            <p:nvPr/>
          </p:nvSpPr>
          <p:spPr>
            <a:xfrm>
              <a:off x="6150185" y="5016598"/>
              <a:ext cx="1330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Mary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Gruppierung 94"/>
          <p:cNvGrpSpPr/>
          <p:nvPr/>
        </p:nvGrpSpPr>
        <p:grpSpPr>
          <a:xfrm>
            <a:off x="7579307" y="3048000"/>
            <a:ext cx="1384384" cy="2271366"/>
            <a:chOff x="7579307" y="3048000"/>
            <a:chExt cx="1384384" cy="2271366"/>
          </a:xfrm>
        </p:grpSpPr>
        <p:grpSp>
          <p:nvGrpSpPr>
            <p:cNvPr id="89" name="Gruppierung 88"/>
            <p:cNvGrpSpPr/>
            <p:nvPr/>
          </p:nvGrpSpPr>
          <p:grpSpPr>
            <a:xfrm>
              <a:off x="7579307" y="3048000"/>
              <a:ext cx="1371944" cy="2271366"/>
              <a:chOff x="7579307" y="3048000"/>
              <a:chExt cx="1371944" cy="2271366"/>
            </a:xfrm>
          </p:grpSpPr>
          <p:pic>
            <p:nvPicPr>
              <p:cNvPr id="55" name="Bild 5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1579" y="3386484"/>
                <a:ext cx="1169672" cy="1932882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85" name="Gerade Verbindung mit Pfeil 24"/>
              <p:cNvCxnSpPr>
                <a:stCxn id="55" idx="0"/>
                <a:endCxn id="53" idx="2"/>
              </p:cNvCxnSpPr>
              <p:nvPr/>
            </p:nvCxnSpPr>
            <p:spPr>
              <a:xfrm rot="16200000" flipV="1">
                <a:off x="7803619" y="2823688"/>
                <a:ext cx="338484" cy="787108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4" name="Textfeld 93"/>
            <p:cNvSpPr txBox="1"/>
            <p:nvPr/>
          </p:nvSpPr>
          <p:spPr>
            <a:xfrm>
              <a:off x="7781579" y="5011589"/>
              <a:ext cx="118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Anne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Vorgeschichte: Englische Situation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6" name="Gruppierung 18"/>
          <p:cNvGrpSpPr/>
          <p:nvPr/>
        </p:nvGrpSpPr>
        <p:grpSpPr>
          <a:xfrm>
            <a:off x="145481" y="901973"/>
            <a:ext cx="5333992" cy="3670027"/>
            <a:chOff x="2544225" y="-10132355"/>
            <a:chExt cx="5907813" cy="3667945"/>
          </a:xfrm>
        </p:grpSpPr>
        <p:sp>
          <p:nvSpPr>
            <p:cNvPr id="11" name="Textfeld 10"/>
            <p:cNvSpPr txBox="1"/>
            <p:nvPr/>
          </p:nvSpPr>
          <p:spPr>
            <a:xfrm>
              <a:off x="2544225" y="-10132355"/>
              <a:ext cx="3735218" cy="95356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Apr. 1688: James II fordert von der Church of England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Declaration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Indulgence</a:t>
              </a:r>
              <a:r>
                <a:rPr lang="de-DE" sz="1400" dirty="0" smtClean="0">
                  <a:solidFill>
                    <a:srgbClr val="660032"/>
                  </a:solidFill>
                </a:rPr>
                <a:t> (Glaubensfreiheit &amp; Abschaffung der Bindung an die Church of England)</a:t>
              </a:r>
            </a:p>
          </p:txBody>
        </p:sp>
        <p:cxnSp>
          <p:nvCxnSpPr>
            <p:cNvPr id="12" name="Gerade Verbindung mit Pfeil 24"/>
            <p:cNvCxnSpPr>
              <a:endCxn id="11" idx="2"/>
            </p:cNvCxnSpPr>
            <p:nvPr/>
          </p:nvCxnSpPr>
          <p:spPr>
            <a:xfrm rot="10800000">
              <a:off x="4411835" y="-9178789"/>
              <a:ext cx="4040203" cy="271437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" name="Gruppierung 18"/>
          <p:cNvGrpSpPr/>
          <p:nvPr/>
        </p:nvGrpSpPr>
        <p:grpSpPr>
          <a:xfrm>
            <a:off x="120084" y="1856080"/>
            <a:ext cx="2077016" cy="894727"/>
            <a:chOff x="2347300" y="-11752851"/>
            <a:chExt cx="2300458" cy="894216"/>
          </a:xfrm>
        </p:grpSpPr>
        <p:sp>
          <p:nvSpPr>
            <p:cNvPr id="14" name="Textfeld 13"/>
            <p:cNvSpPr txBox="1"/>
            <p:nvPr/>
          </p:nvSpPr>
          <p:spPr>
            <a:xfrm>
              <a:off x="2347300" y="-11381556"/>
              <a:ext cx="2300458" cy="52292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6 Bischöfe weigern sich &amp; werden verhaftet</a:t>
              </a:r>
            </a:p>
          </p:txBody>
        </p:sp>
        <p:cxnSp>
          <p:nvCxnSpPr>
            <p:cNvPr id="15" name="Gerade Verbindung mit Pfeil 24"/>
            <p:cNvCxnSpPr>
              <a:stCxn id="11" idx="2"/>
              <a:endCxn id="14" idx="0"/>
            </p:cNvCxnSpPr>
            <p:nvPr/>
          </p:nvCxnSpPr>
          <p:spPr>
            <a:xfrm rot="5400000">
              <a:off x="3684636" y="-11939957"/>
              <a:ext cx="371298" cy="74551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1115645" y="4730705"/>
            <a:ext cx="4363829" cy="872618"/>
            <a:chOff x="2670968" y="-9935574"/>
            <a:chExt cx="4833286" cy="872123"/>
          </a:xfrm>
        </p:grpSpPr>
        <p:sp>
          <p:nvSpPr>
            <p:cNvPr id="17" name="Textfeld 16"/>
            <p:cNvSpPr txBox="1"/>
            <p:nvPr/>
          </p:nvSpPr>
          <p:spPr>
            <a:xfrm>
              <a:off x="2670968" y="-9586374"/>
              <a:ext cx="230046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Juni 1688: Der Sohn von James II wird geboren </a:t>
              </a:r>
            </a:p>
          </p:txBody>
        </p:sp>
        <p:cxnSp>
          <p:nvCxnSpPr>
            <p:cNvPr id="18" name="Gerade Verbindung mit Pfeil 24"/>
            <p:cNvCxnSpPr>
              <a:endCxn id="17" idx="3"/>
            </p:cNvCxnSpPr>
            <p:nvPr/>
          </p:nvCxnSpPr>
          <p:spPr>
            <a:xfrm rot="10800000" flipV="1">
              <a:off x="4971430" y="-9935574"/>
              <a:ext cx="2532824" cy="61066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" name="Gruppierung 97"/>
          <p:cNvGrpSpPr/>
          <p:nvPr/>
        </p:nvGrpSpPr>
        <p:grpSpPr>
          <a:xfrm>
            <a:off x="3938233" y="862566"/>
            <a:ext cx="1059815" cy="1829834"/>
            <a:chOff x="3938233" y="862566"/>
            <a:chExt cx="1059815" cy="1829834"/>
          </a:xfrm>
        </p:grpSpPr>
        <p:pic>
          <p:nvPicPr>
            <p:cNvPr id="63" name="Bild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8233" y="862566"/>
              <a:ext cx="1059814" cy="182983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0" name="Textfeld 89"/>
            <p:cNvSpPr txBox="1"/>
            <p:nvPr/>
          </p:nvSpPr>
          <p:spPr>
            <a:xfrm>
              <a:off x="3938233" y="2384623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Charles 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ung 96"/>
          <p:cNvGrpSpPr/>
          <p:nvPr/>
        </p:nvGrpSpPr>
        <p:grpSpPr>
          <a:xfrm>
            <a:off x="4998048" y="1637376"/>
            <a:ext cx="1548035" cy="1410624"/>
            <a:chOff x="4998048" y="1637376"/>
            <a:chExt cx="1548035" cy="1410624"/>
          </a:xfrm>
        </p:grpSpPr>
        <p:grpSp>
          <p:nvGrpSpPr>
            <p:cNvPr id="16" name="Gruppierung 80"/>
            <p:cNvGrpSpPr/>
            <p:nvPr/>
          </p:nvGrpSpPr>
          <p:grpSpPr>
            <a:xfrm>
              <a:off x="4998048" y="1637376"/>
              <a:ext cx="1548035" cy="1410624"/>
              <a:chOff x="4998048" y="1637376"/>
              <a:chExt cx="1548035" cy="1410624"/>
            </a:xfrm>
          </p:grpSpPr>
          <p:pic>
            <p:nvPicPr>
              <p:cNvPr id="64" name="Bild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40050" y="1637376"/>
                <a:ext cx="1106033" cy="1410624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65" name="Gerade Verbindung mit Pfeil 24"/>
              <p:cNvCxnSpPr>
                <a:stCxn id="64" idx="1"/>
                <a:endCxn id="63" idx="3"/>
              </p:cNvCxnSpPr>
              <p:nvPr/>
            </p:nvCxnSpPr>
            <p:spPr>
              <a:xfrm rot="10800000">
                <a:off x="4998048" y="1777484"/>
                <a:ext cx="442003" cy="565205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1" name="Textfeld 90"/>
            <p:cNvSpPr txBox="1"/>
            <p:nvPr/>
          </p:nvSpPr>
          <p:spPr>
            <a:xfrm>
              <a:off x="5463159" y="2740222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Charles II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pierung 98"/>
          <p:cNvGrpSpPr/>
          <p:nvPr/>
        </p:nvGrpSpPr>
        <p:grpSpPr>
          <a:xfrm>
            <a:off x="4998048" y="1218166"/>
            <a:ext cx="3134275" cy="1829834"/>
            <a:chOff x="4998048" y="1218166"/>
            <a:chExt cx="3134275" cy="1829834"/>
          </a:xfrm>
        </p:grpSpPr>
        <p:grpSp>
          <p:nvGrpSpPr>
            <p:cNvPr id="22" name="Gruppierung 79"/>
            <p:cNvGrpSpPr/>
            <p:nvPr/>
          </p:nvGrpSpPr>
          <p:grpSpPr>
            <a:xfrm>
              <a:off x="4998048" y="1218166"/>
              <a:ext cx="3134275" cy="1829834"/>
              <a:chOff x="4998048" y="1218166"/>
              <a:chExt cx="3134275" cy="1829834"/>
            </a:xfrm>
          </p:grpSpPr>
          <p:pic>
            <p:nvPicPr>
              <p:cNvPr id="53" name="Bild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6290" y="1218166"/>
                <a:ext cx="1106033" cy="1829834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68" name="Gerade Verbindung mit Pfeil 24"/>
              <p:cNvCxnSpPr>
                <a:stCxn id="53" idx="1"/>
              </p:cNvCxnSpPr>
              <p:nvPr/>
            </p:nvCxnSpPr>
            <p:spPr>
              <a:xfrm rot="10800000">
                <a:off x="5440050" y="1397001"/>
                <a:ext cx="1586240" cy="736083"/>
              </a:xfrm>
              <a:prstGeom prst="bentConnector3">
                <a:avLst>
                  <a:gd name="adj1" fmla="val 19576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  <p:cxnSp>
            <p:nvCxnSpPr>
              <p:cNvPr id="76" name="Gerade Verbindung mit Pfeil 24"/>
              <p:cNvCxnSpPr>
                <a:endCxn id="63" idx="3"/>
              </p:cNvCxnSpPr>
              <p:nvPr/>
            </p:nvCxnSpPr>
            <p:spPr>
              <a:xfrm rot="10800000" flipV="1">
                <a:off x="4998048" y="1396999"/>
                <a:ext cx="442003" cy="380483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2" name="Textfeld 91"/>
            <p:cNvSpPr txBox="1"/>
            <p:nvPr/>
          </p:nvSpPr>
          <p:spPr>
            <a:xfrm>
              <a:off x="7049400" y="2740223"/>
              <a:ext cx="1059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 II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ierung 95"/>
          <p:cNvGrpSpPr/>
          <p:nvPr/>
        </p:nvGrpSpPr>
        <p:grpSpPr>
          <a:xfrm>
            <a:off x="6131728" y="3048000"/>
            <a:ext cx="1447580" cy="2284066"/>
            <a:chOff x="6131728" y="3048000"/>
            <a:chExt cx="1447580" cy="2284066"/>
          </a:xfrm>
        </p:grpSpPr>
        <p:grpSp>
          <p:nvGrpSpPr>
            <p:cNvPr id="24" name="Gruppierung 87"/>
            <p:cNvGrpSpPr/>
            <p:nvPr/>
          </p:nvGrpSpPr>
          <p:grpSpPr>
            <a:xfrm>
              <a:off x="6131728" y="3048000"/>
              <a:ext cx="1447580" cy="2284066"/>
              <a:chOff x="6131728" y="3048000"/>
              <a:chExt cx="1447580" cy="2284066"/>
            </a:xfrm>
          </p:grpSpPr>
          <p:pic>
            <p:nvPicPr>
              <p:cNvPr id="54" name="Bild 5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1728" y="3387547"/>
                <a:ext cx="1349010" cy="1944519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82" name="Gerade Verbindung mit Pfeil 24"/>
              <p:cNvCxnSpPr>
                <a:stCxn id="54" idx="0"/>
                <a:endCxn id="53" idx="2"/>
              </p:cNvCxnSpPr>
              <p:nvPr/>
            </p:nvCxnSpPr>
            <p:spPr>
              <a:xfrm rot="5400000" flipH="1" flipV="1">
                <a:off x="7022997" y="2831237"/>
                <a:ext cx="339547" cy="773074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3" name="Textfeld 92"/>
            <p:cNvSpPr txBox="1"/>
            <p:nvPr/>
          </p:nvSpPr>
          <p:spPr>
            <a:xfrm>
              <a:off x="6150185" y="5016598"/>
              <a:ext cx="1330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Mary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ierung 94"/>
          <p:cNvGrpSpPr/>
          <p:nvPr/>
        </p:nvGrpSpPr>
        <p:grpSpPr>
          <a:xfrm>
            <a:off x="7579307" y="3048000"/>
            <a:ext cx="1384384" cy="2271366"/>
            <a:chOff x="7579307" y="3048000"/>
            <a:chExt cx="1384384" cy="2271366"/>
          </a:xfrm>
        </p:grpSpPr>
        <p:grpSp>
          <p:nvGrpSpPr>
            <p:cNvPr id="26" name="Gruppierung 88"/>
            <p:cNvGrpSpPr/>
            <p:nvPr/>
          </p:nvGrpSpPr>
          <p:grpSpPr>
            <a:xfrm>
              <a:off x="7579307" y="3048000"/>
              <a:ext cx="1371944" cy="2271366"/>
              <a:chOff x="7579307" y="3048000"/>
              <a:chExt cx="1371944" cy="2271366"/>
            </a:xfrm>
          </p:grpSpPr>
          <p:pic>
            <p:nvPicPr>
              <p:cNvPr id="55" name="Bild 5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1579" y="3386484"/>
                <a:ext cx="1169672" cy="1932882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85" name="Gerade Verbindung mit Pfeil 24"/>
              <p:cNvCxnSpPr>
                <a:stCxn id="55" idx="0"/>
                <a:endCxn id="53" idx="2"/>
              </p:cNvCxnSpPr>
              <p:nvPr/>
            </p:nvCxnSpPr>
            <p:spPr>
              <a:xfrm rot="16200000" flipV="1">
                <a:off x="7803619" y="2823688"/>
                <a:ext cx="338484" cy="787108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94" name="Textfeld 93"/>
            <p:cNvSpPr txBox="1"/>
            <p:nvPr/>
          </p:nvSpPr>
          <p:spPr>
            <a:xfrm>
              <a:off x="7781579" y="5011589"/>
              <a:ext cx="118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Anne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uppierung 18"/>
          <p:cNvGrpSpPr/>
          <p:nvPr/>
        </p:nvGrpSpPr>
        <p:grpSpPr>
          <a:xfrm>
            <a:off x="2154155" y="5603319"/>
            <a:ext cx="2795866" cy="642595"/>
            <a:chOff x="2184100" y="-11533457"/>
            <a:chExt cx="3096640" cy="642229"/>
          </a:xfrm>
        </p:grpSpPr>
        <p:sp>
          <p:nvSpPr>
            <p:cNvPr id="66" name="Textfeld 65"/>
            <p:cNvSpPr txBox="1"/>
            <p:nvPr/>
          </p:nvSpPr>
          <p:spPr>
            <a:xfrm>
              <a:off x="2670825" y="-11414150"/>
              <a:ext cx="2609915" cy="52292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Gefahr einer katholischen Dynastie auf dem engl. Thron</a:t>
              </a:r>
            </a:p>
          </p:txBody>
        </p:sp>
        <p:cxnSp>
          <p:nvCxnSpPr>
            <p:cNvPr id="67" name="Gerade Verbindung mit Pfeil 24"/>
            <p:cNvCxnSpPr>
              <a:stCxn id="66" idx="1"/>
              <a:endCxn id="17" idx="2"/>
            </p:cNvCxnSpPr>
            <p:nvPr/>
          </p:nvCxnSpPr>
          <p:spPr>
            <a:xfrm rot="10800000">
              <a:off x="2184100" y="-11533457"/>
              <a:ext cx="486726" cy="380772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95"/>
          <p:cNvGrpSpPr/>
          <p:nvPr/>
        </p:nvGrpSpPr>
        <p:grpSpPr>
          <a:xfrm>
            <a:off x="6259189" y="3048001"/>
            <a:ext cx="1320118" cy="3203761"/>
            <a:chOff x="6052356" y="1077188"/>
            <a:chExt cx="1650172" cy="4267578"/>
          </a:xfrm>
        </p:grpSpPr>
        <p:grpSp>
          <p:nvGrpSpPr>
            <p:cNvPr id="75" name="Gruppierung 87"/>
            <p:cNvGrpSpPr/>
            <p:nvPr/>
          </p:nvGrpSpPr>
          <p:grpSpPr>
            <a:xfrm>
              <a:off x="6052356" y="1077188"/>
              <a:ext cx="1650172" cy="4267578"/>
              <a:chOff x="6052356" y="1077188"/>
              <a:chExt cx="1650172" cy="4267578"/>
            </a:xfrm>
          </p:grpSpPr>
          <p:pic>
            <p:nvPicPr>
              <p:cNvPr id="78" name="Bild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2356" y="3400247"/>
                <a:ext cx="1349011" cy="1944519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79" name="Gerade Verbindung mit Pfeil 24"/>
              <p:cNvCxnSpPr>
                <a:stCxn id="78" idx="0"/>
                <a:endCxn id="92" idx="2"/>
              </p:cNvCxnSpPr>
              <p:nvPr/>
            </p:nvCxnSpPr>
            <p:spPr>
              <a:xfrm rot="5400000" flipH="1" flipV="1">
                <a:off x="6053165" y="1750885"/>
                <a:ext cx="2323059" cy="975666"/>
              </a:xfrm>
              <a:prstGeom prst="bentConnector3">
                <a:avLst>
                  <a:gd name="adj1" fmla="val 90052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77" name="Textfeld 76"/>
            <p:cNvSpPr txBox="1"/>
            <p:nvPr/>
          </p:nvSpPr>
          <p:spPr>
            <a:xfrm>
              <a:off x="6070814" y="4898177"/>
              <a:ext cx="1330555" cy="409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Mary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uppierung 94"/>
          <p:cNvGrpSpPr/>
          <p:nvPr/>
        </p:nvGrpSpPr>
        <p:grpSpPr>
          <a:xfrm>
            <a:off x="7579310" y="3094385"/>
            <a:ext cx="1258964" cy="3151532"/>
            <a:chOff x="7389965" y="1122056"/>
            <a:chExt cx="1573726" cy="4198006"/>
          </a:xfrm>
        </p:grpSpPr>
        <p:grpSp>
          <p:nvGrpSpPr>
            <p:cNvPr id="81" name="Gruppierung 88"/>
            <p:cNvGrpSpPr/>
            <p:nvPr/>
          </p:nvGrpSpPr>
          <p:grpSpPr>
            <a:xfrm>
              <a:off x="7389965" y="1122056"/>
              <a:ext cx="1561286" cy="4197310"/>
              <a:chOff x="7389965" y="1122056"/>
              <a:chExt cx="1561286" cy="4197310"/>
            </a:xfrm>
          </p:grpSpPr>
          <p:pic>
            <p:nvPicPr>
              <p:cNvPr id="84" name="Bild 8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1579" y="3386484"/>
                <a:ext cx="1169672" cy="1932882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86" name="Gerade Verbindung mit Pfeil 24"/>
              <p:cNvCxnSpPr>
                <a:stCxn id="84" idx="0"/>
              </p:cNvCxnSpPr>
              <p:nvPr/>
            </p:nvCxnSpPr>
            <p:spPr>
              <a:xfrm rot="16200000" flipV="1">
                <a:off x="6745976" y="1766045"/>
                <a:ext cx="2264429" cy="976451"/>
              </a:xfrm>
              <a:prstGeom prst="bentConnector3">
                <a:avLst>
                  <a:gd name="adj1" fmla="val 92584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83" name="Textfeld 82"/>
            <p:cNvSpPr txBox="1"/>
            <p:nvPr/>
          </p:nvSpPr>
          <p:spPr>
            <a:xfrm>
              <a:off x="7781579" y="4910087"/>
              <a:ext cx="1182112" cy="409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Anne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Gruppierung 103"/>
          <p:cNvGrpSpPr/>
          <p:nvPr/>
        </p:nvGrpSpPr>
        <p:grpSpPr>
          <a:xfrm>
            <a:off x="6925281" y="3048794"/>
            <a:ext cx="1326090" cy="1973672"/>
            <a:chOff x="6925281" y="3048794"/>
            <a:chExt cx="1326090" cy="1973672"/>
          </a:xfrm>
        </p:grpSpPr>
        <p:grpSp>
          <p:nvGrpSpPr>
            <p:cNvPr id="101" name="Gruppierung 100"/>
            <p:cNvGrpSpPr/>
            <p:nvPr/>
          </p:nvGrpSpPr>
          <p:grpSpPr>
            <a:xfrm>
              <a:off x="6925281" y="3048794"/>
              <a:ext cx="1308054" cy="1973672"/>
              <a:chOff x="6925281" y="3048794"/>
              <a:chExt cx="1308054" cy="1973672"/>
            </a:xfrm>
          </p:grpSpPr>
          <p:pic>
            <p:nvPicPr>
              <p:cNvPr id="72" name="Bild 7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5281" y="3329916"/>
                <a:ext cx="1308054" cy="1692550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98" name="Gerade Verbindung mit Pfeil 24"/>
              <p:cNvCxnSpPr>
                <a:stCxn id="72" idx="0"/>
                <a:endCxn id="92" idx="2"/>
              </p:cNvCxnSpPr>
              <p:nvPr/>
            </p:nvCxnSpPr>
            <p:spPr>
              <a:xfrm rot="5400000" flipH="1" flipV="1">
                <a:off x="7438350" y="3188958"/>
                <a:ext cx="281916" cy="1588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73" name="Textfeld 72"/>
            <p:cNvSpPr txBox="1"/>
            <p:nvPr/>
          </p:nvSpPr>
          <p:spPr>
            <a:xfrm>
              <a:off x="6925281" y="4703812"/>
              <a:ext cx="1326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5" name="Bild 1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95" y="2838521"/>
            <a:ext cx="1794304" cy="205188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Vorgeschichte: Europäische Situation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6" name="Gruppierung 18"/>
          <p:cNvGrpSpPr/>
          <p:nvPr/>
        </p:nvGrpSpPr>
        <p:grpSpPr>
          <a:xfrm>
            <a:off x="589980" y="901973"/>
            <a:ext cx="5403090" cy="4741664"/>
            <a:chOff x="3036534" y="-10132355"/>
            <a:chExt cx="5984352" cy="4738974"/>
          </a:xfrm>
        </p:grpSpPr>
        <p:sp>
          <p:nvSpPr>
            <p:cNvPr id="11" name="Textfeld 10"/>
            <p:cNvSpPr txBox="1"/>
            <p:nvPr/>
          </p:nvSpPr>
          <p:spPr>
            <a:xfrm>
              <a:off x="3036534" y="-10132355"/>
              <a:ext cx="400661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Jh. Unter Louis XIV entwickelt sich Frankreich zur kontinentalen Hegemonialmacht</a:t>
              </a:r>
            </a:p>
          </p:txBody>
        </p:sp>
        <p:cxnSp>
          <p:nvCxnSpPr>
            <p:cNvPr id="12" name="Gerade Verbindung mit Pfeil 24"/>
            <p:cNvCxnSpPr>
              <a:endCxn id="11" idx="1"/>
            </p:cNvCxnSpPr>
            <p:nvPr/>
          </p:nvCxnSpPr>
          <p:spPr>
            <a:xfrm rot="10800000">
              <a:off x="3036535" y="-9870893"/>
              <a:ext cx="5984351" cy="4477512"/>
            </a:xfrm>
            <a:prstGeom prst="bentConnector3">
              <a:avLst>
                <a:gd name="adj1" fmla="val 106582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" name="Gruppierung 18"/>
          <p:cNvGrpSpPr/>
          <p:nvPr/>
        </p:nvGrpSpPr>
        <p:grpSpPr>
          <a:xfrm>
            <a:off x="1010299" y="1425192"/>
            <a:ext cx="4040312" cy="925030"/>
            <a:chOff x="3333267" y="-12183341"/>
            <a:chExt cx="4474962" cy="924490"/>
          </a:xfrm>
        </p:grpSpPr>
        <p:sp>
          <p:nvSpPr>
            <p:cNvPr id="14" name="Textfeld 13"/>
            <p:cNvSpPr txBox="1"/>
            <p:nvPr/>
          </p:nvSpPr>
          <p:spPr>
            <a:xfrm>
              <a:off x="3333267" y="-11997084"/>
              <a:ext cx="4474962" cy="73823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Wachsende Spannungen zw. katholischem Frankreich &amp; protestantischen Niederlanden – Der Krieg der Großen Allianz (1688-1697)  zeichnet sich ab</a:t>
              </a:r>
            </a:p>
          </p:txBody>
        </p:sp>
        <p:cxnSp>
          <p:nvCxnSpPr>
            <p:cNvPr id="15" name="Gerade Verbindung mit Pfeil 24"/>
            <p:cNvCxnSpPr>
              <a:stCxn id="11" idx="2"/>
              <a:endCxn id="14" idx="0"/>
            </p:cNvCxnSpPr>
            <p:nvPr/>
          </p:nvCxnSpPr>
          <p:spPr>
            <a:xfrm rot="16200000" flipH="1">
              <a:off x="5127764" y="-12440069"/>
              <a:ext cx="186256" cy="69971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" name="Gruppierung 98"/>
          <p:cNvGrpSpPr/>
          <p:nvPr/>
        </p:nvGrpSpPr>
        <p:grpSpPr>
          <a:xfrm>
            <a:off x="5469362" y="910389"/>
            <a:ext cx="897633" cy="1522057"/>
            <a:chOff x="7245369" y="1218166"/>
            <a:chExt cx="1106033" cy="1829834"/>
          </a:xfrm>
        </p:grpSpPr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5369" y="1218166"/>
              <a:ext cx="1106033" cy="182983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2" name="Textfeld 91"/>
            <p:cNvSpPr txBox="1"/>
            <p:nvPr/>
          </p:nvSpPr>
          <p:spPr>
            <a:xfrm>
              <a:off x="7268472" y="2663883"/>
              <a:ext cx="1059813" cy="37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 II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ierung 95"/>
          <p:cNvGrpSpPr/>
          <p:nvPr/>
        </p:nvGrpSpPr>
        <p:grpSpPr>
          <a:xfrm>
            <a:off x="6366988" y="1671419"/>
            <a:ext cx="1141021" cy="2326971"/>
            <a:chOff x="5705445" y="1942316"/>
            <a:chExt cx="1695937" cy="3243148"/>
          </a:xfrm>
        </p:grpSpPr>
        <p:grpSp>
          <p:nvGrpSpPr>
            <p:cNvPr id="26" name="Gruppierung 87"/>
            <p:cNvGrpSpPr/>
            <p:nvPr/>
          </p:nvGrpSpPr>
          <p:grpSpPr>
            <a:xfrm>
              <a:off x="5705445" y="1942316"/>
              <a:ext cx="1695937" cy="3243148"/>
              <a:chOff x="5705445" y="1942316"/>
              <a:chExt cx="1695937" cy="3243148"/>
            </a:xfrm>
          </p:grpSpPr>
          <p:pic>
            <p:nvPicPr>
              <p:cNvPr id="78" name="Bild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2368" y="3240944"/>
                <a:ext cx="1349014" cy="1944520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79" name="Gerade Verbindung mit Pfeil 24"/>
              <p:cNvCxnSpPr>
                <a:stCxn id="78" idx="1"/>
                <a:endCxn id="53" idx="3"/>
              </p:cNvCxnSpPr>
              <p:nvPr/>
            </p:nvCxnSpPr>
            <p:spPr>
              <a:xfrm rot="10800000">
                <a:off x="5705445" y="1942316"/>
                <a:ext cx="346929" cy="2270891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77" name="Textfeld 76"/>
            <p:cNvSpPr txBox="1"/>
            <p:nvPr/>
          </p:nvSpPr>
          <p:spPr>
            <a:xfrm>
              <a:off x="6070824" y="4721175"/>
              <a:ext cx="1330556" cy="4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Mary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pierung 103"/>
          <p:cNvGrpSpPr/>
          <p:nvPr/>
        </p:nvGrpSpPr>
        <p:grpSpPr>
          <a:xfrm>
            <a:off x="6366990" y="1132605"/>
            <a:ext cx="1155455" cy="1364200"/>
            <a:chOff x="8507602" y="2785586"/>
            <a:chExt cx="1665240" cy="1692553"/>
          </a:xfrm>
        </p:grpSpPr>
        <p:grpSp>
          <p:nvGrpSpPr>
            <p:cNvPr id="31" name="Gruppierung 100"/>
            <p:cNvGrpSpPr/>
            <p:nvPr/>
          </p:nvGrpSpPr>
          <p:grpSpPr>
            <a:xfrm>
              <a:off x="8507602" y="2785586"/>
              <a:ext cx="1644468" cy="1692553"/>
              <a:chOff x="8507602" y="2785586"/>
              <a:chExt cx="1644468" cy="1692553"/>
            </a:xfrm>
          </p:grpSpPr>
          <p:pic>
            <p:nvPicPr>
              <p:cNvPr id="72" name="Bild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4015" y="2785586"/>
                <a:ext cx="1308055" cy="1692553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cxnSp>
            <p:nvCxnSpPr>
              <p:cNvPr id="98" name="Gerade Verbindung mit Pfeil 24"/>
              <p:cNvCxnSpPr>
                <a:stCxn id="72" idx="1"/>
                <a:endCxn id="53" idx="3"/>
              </p:cNvCxnSpPr>
              <p:nvPr/>
            </p:nvCxnSpPr>
            <p:spPr>
              <a:xfrm rot="10800000">
                <a:off x="8507602" y="3454087"/>
                <a:ext cx="336400" cy="177776"/>
              </a:xfrm>
              <a:prstGeom prst="bentConnector3">
                <a:avLst>
                  <a:gd name="adj1" fmla="val 50000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sp>
          <p:nvSpPr>
            <p:cNvPr id="73" name="Textfeld 72"/>
            <p:cNvSpPr txBox="1"/>
            <p:nvPr/>
          </p:nvSpPr>
          <p:spPr>
            <a:xfrm>
              <a:off x="8846753" y="4080525"/>
              <a:ext cx="1326089" cy="38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James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uppierung 99"/>
          <p:cNvGrpSpPr/>
          <p:nvPr/>
        </p:nvGrpSpPr>
        <p:grpSpPr>
          <a:xfrm>
            <a:off x="7269267" y="2603190"/>
            <a:ext cx="1864293" cy="1389907"/>
            <a:chOff x="7269267" y="2603190"/>
            <a:chExt cx="1864293" cy="1389907"/>
          </a:xfrm>
        </p:grpSpPr>
        <p:pic>
          <p:nvPicPr>
            <p:cNvPr id="96" name="Bild 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9700" y="2603190"/>
              <a:ext cx="1463060" cy="1389907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7" name="Textfeld 96"/>
            <p:cNvSpPr txBox="1"/>
            <p:nvPr/>
          </p:nvSpPr>
          <p:spPr>
            <a:xfrm>
              <a:off x="7573234" y="3665261"/>
              <a:ext cx="1560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Willliam of Orange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7269267" y="3351150"/>
              <a:ext cx="590695" cy="406853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rgbClr val="143C78"/>
                  </a:solidFill>
                </a:rPr>
                <a:t>∞</a:t>
              </a:r>
              <a:endParaRPr lang="de-DE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12" name="Gruppierung 18"/>
          <p:cNvGrpSpPr/>
          <p:nvPr/>
        </p:nvGrpSpPr>
        <p:grpSpPr>
          <a:xfrm>
            <a:off x="589980" y="2496805"/>
            <a:ext cx="6546469" cy="1874298"/>
            <a:chOff x="2826004" y="-10729591"/>
            <a:chExt cx="7250724" cy="1873234"/>
          </a:xfrm>
        </p:grpSpPr>
        <p:sp>
          <p:nvSpPr>
            <p:cNvPr id="113" name="Textfeld 112"/>
            <p:cNvSpPr txBox="1"/>
            <p:nvPr/>
          </p:nvSpPr>
          <p:spPr>
            <a:xfrm>
              <a:off x="2826004" y="-10729591"/>
              <a:ext cx="348762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Die pro-katholische &amp; Frankreich freundliche Politik von James II besorgt William, Stadthalter der Niederlande</a:t>
              </a:r>
            </a:p>
          </p:txBody>
        </p:sp>
        <p:cxnSp>
          <p:nvCxnSpPr>
            <p:cNvPr id="114" name="Gerade Verbindung mit Pfeil 24"/>
            <p:cNvCxnSpPr>
              <a:endCxn id="113" idx="3"/>
            </p:cNvCxnSpPr>
            <p:nvPr/>
          </p:nvCxnSpPr>
          <p:spPr>
            <a:xfrm rot="10800000">
              <a:off x="6313624" y="-10360469"/>
              <a:ext cx="3763104" cy="150411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5" name="Gruppierung 18"/>
          <p:cNvGrpSpPr/>
          <p:nvPr/>
        </p:nvGrpSpPr>
        <p:grpSpPr>
          <a:xfrm>
            <a:off x="589980" y="3357847"/>
            <a:ext cx="5963222" cy="1121256"/>
            <a:chOff x="2826004" y="-10729591"/>
            <a:chExt cx="6604732" cy="1120619"/>
          </a:xfrm>
        </p:grpSpPr>
        <p:sp>
          <p:nvSpPr>
            <p:cNvPr id="126" name="Textfeld 125"/>
            <p:cNvSpPr txBox="1"/>
            <p:nvPr/>
          </p:nvSpPr>
          <p:spPr>
            <a:xfrm>
              <a:off x="2826004" y="-10729591"/>
              <a:ext cx="348762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1687 – 1688: William steht in geheimer Korrespondenz mit engl. Politikern</a:t>
              </a:r>
            </a:p>
          </p:txBody>
        </p:sp>
        <p:cxnSp>
          <p:nvCxnSpPr>
            <p:cNvPr id="127" name="Gerade Verbindung mit Pfeil 24"/>
            <p:cNvCxnSpPr>
              <a:endCxn id="126" idx="3"/>
            </p:cNvCxnSpPr>
            <p:nvPr/>
          </p:nvCxnSpPr>
          <p:spPr>
            <a:xfrm rot="10800000">
              <a:off x="6313625" y="-10468125"/>
              <a:ext cx="3117111" cy="85915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9" name="Gruppierung 18"/>
          <p:cNvGrpSpPr/>
          <p:nvPr/>
        </p:nvGrpSpPr>
        <p:grpSpPr>
          <a:xfrm>
            <a:off x="589979" y="4104503"/>
            <a:ext cx="5098141" cy="975598"/>
            <a:chOff x="2826004" y="-10919986"/>
            <a:chExt cx="5646587" cy="975044"/>
          </a:xfrm>
        </p:grpSpPr>
        <p:sp>
          <p:nvSpPr>
            <p:cNvPr id="130" name="Textfeld 129"/>
            <p:cNvSpPr txBox="1"/>
            <p:nvPr/>
          </p:nvSpPr>
          <p:spPr>
            <a:xfrm>
              <a:off x="2826004" y="-10919986"/>
              <a:ext cx="3487620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Apr. 1688: Marinevertrag über die Finanzierung eines englischen Geschwaders im Kanal durch Frankreich</a:t>
              </a:r>
            </a:p>
          </p:txBody>
        </p:sp>
        <p:cxnSp>
          <p:nvCxnSpPr>
            <p:cNvPr id="131" name="Gerade Verbindung mit Pfeil 24"/>
            <p:cNvCxnSpPr>
              <a:endCxn id="130" idx="3"/>
            </p:cNvCxnSpPr>
            <p:nvPr/>
          </p:nvCxnSpPr>
          <p:spPr>
            <a:xfrm rot="10800000">
              <a:off x="6313624" y="-10550865"/>
              <a:ext cx="2158967" cy="60592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36" name="Gerade Verbindung mit Pfeil 135"/>
          <p:cNvCxnSpPr/>
          <p:nvPr/>
        </p:nvCxnSpPr>
        <p:spPr>
          <a:xfrm flipV="1">
            <a:off x="6157734" y="4479103"/>
            <a:ext cx="966017" cy="11819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140"/>
          <p:cNvCxnSpPr/>
          <p:nvPr/>
        </p:nvCxnSpPr>
        <p:spPr>
          <a:xfrm rot="16200000" flipV="1">
            <a:off x="5561887" y="4964967"/>
            <a:ext cx="641450" cy="39784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uppierung 18"/>
          <p:cNvGrpSpPr/>
          <p:nvPr/>
        </p:nvGrpSpPr>
        <p:grpSpPr>
          <a:xfrm>
            <a:off x="1353343" y="4843164"/>
            <a:ext cx="3305441" cy="658554"/>
            <a:chOff x="3544427" y="-11963018"/>
            <a:chExt cx="3661035" cy="658170"/>
          </a:xfrm>
        </p:grpSpPr>
        <p:sp>
          <p:nvSpPr>
            <p:cNvPr id="146" name="Textfeld 145"/>
            <p:cNvSpPr txBox="1"/>
            <p:nvPr/>
          </p:nvSpPr>
          <p:spPr>
            <a:xfrm>
              <a:off x="3544427" y="-11827763"/>
              <a:ext cx="3661035" cy="52291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William trifft spätestens jetzt die Entscheidung für eine Invasion Englands</a:t>
              </a:r>
            </a:p>
          </p:txBody>
        </p:sp>
        <p:cxnSp>
          <p:nvCxnSpPr>
            <p:cNvPr id="147" name="Gerade Verbindung mit Pfeil 24"/>
            <p:cNvCxnSpPr>
              <a:stCxn id="130" idx="2"/>
              <a:endCxn id="146" idx="0"/>
            </p:cNvCxnSpPr>
            <p:nvPr/>
          </p:nvCxnSpPr>
          <p:spPr>
            <a:xfrm rot="16200000" flipH="1">
              <a:off x="4841222" y="-12361487"/>
              <a:ext cx="135254" cy="932192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51" name="Gruppierung 150"/>
          <p:cNvGrpSpPr/>
          <p:nvPr/>
        </p:nvGrpSpPr>
        <p:grpSpPr>
          <a:xfrm>
            <a:off x="6860980" y="4622702"/>
            <a:ext cx="647033" cy="916728"/>
            <a:chOff x="6860980" y="4622702"/>
            <a:chExt cx="647033" cy="916728"/>
          </a:xfrm>
        </p:grpSpPr>
        <p:cxnSp>
          <p:nvCxnSpPr>
            <p:cNvPr id="134" name="Gerade Verbindung mit Pfeil 133"/>
            <p:cNvCxnSpPr/>
            <p:nvPr/>
          </p:nvCxnSpPr>
          <p:spPr>
            <a:xfrm rot="5400000" flipH="1" flipV="1">
              <a:off x="6726133" y="4757549"/>
              <a:ext cx="916728" cy="64703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Gewitterblitz 149"/>
            <p:cNvSpPr/>
            <p:nvPr/>
          </p:nvSpPr>
          <p:spPr>
            <a:xfrm>
              <a:off x="7085652" y="4887099"/>
              <a:ext cx="247116" cy="370803"/>
            </a:xfrm>
            <a:prstGeom prst="lightningBolt">
              <a:avLst/>
            </a:prstGeom>
            <a:solidFill>
              <a:srgbClr val="660032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Williams Landung &amp; Konsolidierung in England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8" name="Gruppierung 18"/>
          <p:cNvGrpSpPr/>
          <p:nvPr/>
        </p:nvGrpSpPr>
        <p:grpSpPr>
          <a:xfrm>
            <a:off x="4886041" y="1017238"/>
            <a:ext cx="4027096" cy="3529361"/>
            <a:chOff x="2826004" y="-10729591"/>
            <a:chExt cx="3487620" cy="3527357"/>
          </a:xfrm>
        </p:grpSpPr>
        <p:sp>
          <p:nvSpPr>
            <p:cNvPr id="113" name="Textfeld 112"/>
            <p:cNvSpPr txBox="1"/>
            <p:nvPr/>
          </p:nvSpPr>
          <p:spPr>
            <a:xfrm>
              <a:off x="2826004" y="-10729591"/>
              <a:ext cx="3487620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Juni 1688: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Immortal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Seven</a:t>
              </a:r>
              <a:r>
                <a:rPr lang="de-DE" sz="1400" dirty="0" smtClean="0">
                  <a:solidFill>
                    <a:srgbClr val="660032"/>
                  </a:solidFill>
                </a:rPr>
                <a:t> (1 Bischof &amp; 6 Adlige) laden William in einem Brief nach England ein</a:t>
              </a:r>
            </a:p>
          </p:txBody>
        </p:sp>
        <p:cxnSp>
          <p:nvCxnSpPr>
            <p:cNvPr id="114" name="Gerade Verbindung mit Pfeil 24"/>
            <p:cNvCxnSpPr>
              <a:stCxn id="113" idx="2"/>
            </p:cNvCxnSpPr>
            <p:nvPr/>
          </p:nvCxnSpPr>
          <p:spPr>
            <a:xfrm rot="5400000">
              <a:off x="2518282" y="-9253766"/>
              <a:ext cx="3004434" cy="109863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9" name="Gruppierung 18"/>
          <p:cNvGrpSpPr/>
          <p:nvPr/>
        </p:nvGrpSpPr>
        <p:grpSpPr>
          <a:xfrm>
            <a:off x="111312" y="1413458"/>
            <a:ext cx="4255230" cy="3565462"/>
            <a:chOff x="2600949" y="-11288940"/>
            <a:chExt cx="4712995" cy="3563438"/>
          </a:xfrm>
        </p:grpSpPr>
        <p:sp>
          <p:nvSpPr>
            <p:cNvPr id="126" name="Textfeld 125"/>
            <p:cNvSpPr txBox="1"/>
            <p:nvPr/>
          </p:nvSpPr>
          <p:spPr>
            <a:xfrm>
              <a:off x="2600949" y="-11288940"/>
              <a:ext cx="2619628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Nov. 1688: William landet mit seinen Truppen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Torbay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127" name="Gerade Verbindung mit Pfeil 24"/>
            <p:cNvCxnSpPr>
              <a:endCxn id="126" idx="3"/>
            </p:cNvCxnSpPr>
            <p:nvPr/>
          </p:nvCxnSpPr>
          <p:spPr>
            <a:xfrm rot="16200000" flipV="1">
              <a:off x="4616272" y="-10423174"/>
              <a:ext cx="3301977" cy="2093367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56" name="Gerade Verbindung mit Pfeil 55"/>
          <p:cNvCxnSpPr/>
          <p:nvPr/>
        </p:nvCxnSpPr>
        <p:spPr>
          <a:xfrm flipV="1">
            <a:off x="5759888" y="4479103"/>
            <a:ext cx="1276325" cy="60099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4442740" y="5092802"/>
            <a:ext cx="1276325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8"/>
          <p:cNvGrpSpPr/>
          <p:nvPr/>
        </p:nvGrpSpPr>
        <p:grpSpPr>
          <a:xfrm>
            <a:off x="314512" y="1936678"/>
            <a:ext cx="3071851" cy="1283793"/>
            <a:chOff x="3685087" y="-12461838"/>
            <a:chExt cx="3402316" cy="1283040"/>
          </a:xfrm>
        </p:grpSpPr>
        <p:sp>
          <p:nvSpPr>
            <p:cNvPr id="63" name="Textfeld 62"/>
            <p:cNvSpPr txBox="1"/>
            <p:nvPr/>
          </p:nvSpPr>
          <p:spPr>
            <a:xfrm>
              <a:off x="3685087" y="-12132345"/>
              <a:ext cx="3402316" cy="95354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William lässt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Declaration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Hague</a:t>
              </a:r>
              <a:r>
                <a:rPr lang="de-DE" sz="1400" dirty="0" smtClean="0">
                  <a:solidFill>
                    <a:srgbClr val="660032"/>
                  </a:solidFill>
                </a:rPr>
                <a:t> verteilen, nach der nur nach England kommt, um das Recht &amp; die Religion zu schützen</a:t>
              </a:r>
            </a:p>
          </p:txBody>
        </p:sp>
        <p:cxnSp>
          <p:nvCxnSpPr>
            <p:cNvPr id="64" name="Gerade Verbindung mit Pfeil 24"/>
            <p:cNvCxnSpPr>
              <a:stCxn id="126" idx="2"/>
              <a:endCxn id="63" idx="0"/>
            </p:cNvCxnSpPr>
            <p:nvPr/>
          </p:nvCxnSpPr>
          <p:spPr>
            <a:xfrm rot="16200000" flipH="1">
              <a:off x="4913298" y="-12605293"/>
              <a:ext cx="329493" cy="61640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7" name="Gruppierung 66"/>
          <p:cNvGrpSpPr/>
          <p:nvPr/>
        </p:nvGrpSpPr>
        <p:grpSpPr>
          <a:xfrm>
            <a:off x="4475265" y="1906458"/>
            <a:ext cx="2331935" cy="2320534"/>
            <a:chOff x="3243085" y="-11288943"/>
            <a:chExt cx="2769524" cy="2319217"/>
          </a:xfrm>
        </p:grpSpPr>
        <p:sp>
          <p:nvSpPr>
            <p:cNvPr id="68" name="Textfeld 67"/>
            <p:cNvSpPr txBox="1"/>
            <p:nvPr/>
          </p:nvSpPr>
          <p:spPr>
            <a:xfrm>
              <a:off x="3243085" y="-11288943"/>
              <a:ext cx="2769524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Nov. 1688: James Tochter Anne, Offiziere &amp; Soldaten wechseln auf Williams Seite</a:t>
              </a:r>
            </a:p>
          </p:txBody>
        </p:sp>
        <p:cxnSp>
          <p:nvCxnSpPr>
            <p:cNvPr id="69" name="Gerade Verbindung mit Pfeil 24"/>
            <p:cNvCxnSpPr>
              <a:endCxn id="68" idx="2"/>
            </p:cNvCxnSpPr>
            <p:nvPr/>
          </p:nvCxnSpPr>
          <p:spPr>
            <a:xfrm rot="5400000" flipH="1" flipV="1">
              <a:off x="3579503" y="-10018070"/>
              <a:ext cx="1580971" cy="51571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2" name="Bild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7" y="3554577"/>
            <a:ext cx="3702426" cy="2695829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6" name="Gruppierung 85"/>
          <p:cNvGrpSpPr/>
          <p:nvPr/>
        </p:nvGrpSpPr>
        <p:grpSpPr>
          <a:xfrm>
            <a:off x="5734488" y="3236237"/>
            <a:ext cx="3178648" cy="1335763"/>
            <a:chOff x="2237486" y="-11288943"/>
            <a:chExt cx="3775124" cy="1335005"/>
          </a:xfrm>
        </p:grpSpPr>
        <p:sp>
          <p:nvSpPr>
            <p:cNvPr id="87" name="Textfeld 86"/>
            <p:cNvSpPr txBox="1"/>
            <p:nvPr/>
          </p:nvSpPr>
          <p:spPr>
            <a:xfrm>
              <a:off x="2742251" y="-11288943"/>
              <a:ext cx="3270359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09. – 11. Dez. 1688: Bei einem gescheiterten Fluchtversuch wirft James das Great Seal in die Thames</a:t>
              </a:r>
            </a:p>
          </p:txBody>
        </p:sp>
        <p:cxnSp>
          <p:nvCxnSpPr>
            <p:cNvPr id="88" name="Gerade Verbindung mit Pfeil 24"/>
            <p:cNvCxnSpPr>
              <a:endCxn id="87" idx="1"/>
            </p:cNvCxnSpPr>
            <p:nvPr/>
          </p:nvCxnSpPr>
          <p:spPr>
            <a:xfrm rot="5400000" flipH="1" flipV="1">
              <a:off x="2006927" y="-10689263"/>
              <a:ext cx="965884" cy="50476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93" name="Gruppierung 92"/>
          <p:cNvGrpSpPr/>
          <p:nvPr/>
        </p:nvGrpSpPr>
        <p:grpSpPr>
          <a:xfrm>
            <a:off x="5891467" y="4099478"/>
            <a:ext cx="3021669" cy="523220"/>
            <a:chOff x="2405688" y="-11416382"/>
            <a:chExt cx="3588689" cy="522923"/>
          </a:xfrm>
        </p:grpSpPr>
        <p:sp>
          <p:nvSpPr>
            <p:cNvPr id="94" name="Textfeld 93"/>
            <p:cNvSpPr txBox="1"/>
            <p:nvPr/>
          </p:nvSpPr>
          <p:spPr>
            <a:xfrm>
              <a:off x="3629472" y="-11416382"/>
              <a:ext cx="236490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18. Dez. 1688: William erreicht London</a:t>
              </a:r>
            </a:p>
          </p:txBody>
        </p:sp>
        <p:cxnSp>
          <p:nvCxnSpPr>
            <p:cNvPr id="95" name="Gerade Verbindung mit Pfeil 24"/>
            <p:cNvCxnSpPr>
              <a:endCxn id="94" idx="1"/>
            </p:cNvCxnSpPr>
            <p:nvPr/>
          </p:nvCxnSpPr>
          <p:spPr>
            <a:xfrm flipV="1">
              <a:off x="2405688" y="-11154918"/>
              <a:ext cx="1223786" cy="22338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05" name="Gerade Verbindung mit Pfeil 104"/>
          <p:cNvCxnSpPr/>
          <p:nvPr/>
        </p:nvCxnSpPr>
        <p:spPr>
          <a:xfrm rot="5400000" flipH="1" flipV="1">
            <a:off x="5477611" y="5246158"/>
            <a:ext cx="1030913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uppierung 106"/>
          <p:cNvGrpSpPr/>
          <p:nvPr/>
        </p:nvGrpSpPr>
        <p:grpSpPr>
          <a:xfrm>
            <a:off x="6047996" y="4757754"/>
            <a:ext cx="2865141" cy="744370"/>
            <a:chOff x="2591589" y="-11637415"/>
            <a:chExt cx="3402788" cy="743947"/>
          </a:xfrm>
        </p:grpSpPr>
        <p:sp>
          <p:nvSpPr>
            <p:cNvPr id="108" name="Textfeld 107"/>
            <p:cNvSpPr txBox="1"/>
            <p:nvPr/>
          </p:nvSpPr>
          <p:spPr>
            <a:xfrm>
              <a:off x="3629472" y="-11416391"/>
              <a:ext cx="236490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Dez. James flieht nach Frankreich</a:t>
              </a:r>
            </a:p>
          </p:txBody>
        </p:sp>
        <p:cxnSp>
          <p:nvCxnSpPr>
            <p:cNvPr id="109" name="Gerade Verbindung mit Pfeil 24"/>
            <p:cNvCxnSpPr>
              <a:endCxn id="108" idx="1"/>
            </p:cNvCxnSpPr>
            <p:nvPr/>
          </p:nvCxnSpPr>
          <p:spPr>
            <a:xfrm>
              <a:off x="2591589" y="-11637415"/>
              <a:ext cx="1037884" cy="48250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Thronbesteigung von William &amp; Mary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9" name="Gruppierung 66"/>
          <p:cNvGrpSpPr/>
          <p:nvPr/>
        </p:nvGrpSpPr>
        <p:grpSpPr>
          <a:xfrm>
            <a:off x="5694516" y="1079769"/>
            <a:ext cx="3259365" cy="3492231"/>
            <a:chOff x="4691130" y="-12115171"/>
            <a:chExt cx="3870987" cy="3490251"/>
          </a:xfrm>
        </p:grpSpPr>
        <p:sp>
          <p:nvSpPr>
            <p:cNvPr id="68" name="Textfeld 67"/>
            <p:cNvSpPr txBox="1"/>
            <p:nvPr/>
          </p:nvSpPr>
          <p:spPr>
            <a:xfrm>
              <a:off x="5134212" y="-12115171"/>
              <a:ext cx="3427905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28. Dez. 1688: William wird mit provisorischen Regierung beauftragt</a:t>
              </a:r>
            </a:p>
          </p:txBody>
        </p:sp>
        <p:cxnSp>
          <p:nvCxnSpPr>
            <p:cNvPr id="69" name="Gerade Verbindung mit Pfeil 24"/>
            <p:cNvCxnSpPr>
              <a:stCxn id="68" idx="2"/>
            </p:cNvCxnSpPr>
            <p:nvPr/>
          </p:nvCxnSpPr>
          <p:spPr>
            <a:xfrm rot="5400000">
              <a:off x="4285983" y="-11187102"/>
              <a:ext cx="2967329" cy="215703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7" name="Gruppierung 66"/>
          <p:cNvGrpSpPr/>
          <p:nvPr/>
        </p:nvGrpSpPr>
        <p:grpSpPr>
          <a:xfrm>
            <a:off x="4298518" y="1750897"/>
            <a:ext cx="2492589" cy="2328752"/>
            <a:chOff x="-1849745" y="-12149412"/>
            <a:chExt cx="2960327" cy="2327432"/>
          </a:xfrm>
        </p:grpSpPr>
        <p:sp>
          <p:nvSpPr>
            <p:cNvPr id="48" name="Textfeld 47"/>
            <p:cNvSpPr txBox="1"/>
            <p:nvPr/>
          </p:nvSpPr>
          <p:spPr>
            <a:xfrm>
              <a:off x="-1849745" y="-12149412"/>
              <a:ext cx="2960327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Jan. 1689: Das Convention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Parliament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gewählt</a:t>
              </a:r>
            </a:p>
          </p:txBody>
        </p:sp>
        <p:cxnSp>
          <p:nvCxnSpPr>
            <p:cNvPr id="49" name="Gerade Verbindung mit Pfeil 24"/>
            <p:cNvCxnSpPr>
              <a:endCxn id="48" idx="2"/>
            </p:cNvCxnSpPr>
            <p:nvPr/>
          </p:nvCxnSpPr>
          <p:spPr>
            <a:xfrm rot="5400000" flipH="1" flipV="1">
              <a:off x="-1388728" y="-10841128"/>
              <a:ext cx="1804507" cy="23378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0" name="Gruppierung 66"/>
          <p:cNvGrpSpPr/>
          <p:nvPr/>
        </p:nvGrpSpPr>
        <p:grpSpPr>
          <a:xfrm>
            <a:off x="5800256" y="3543087"/>
            <a:ext cx="3153624" cy="1028914"/>
            <a:chOff x="5065076" y="-13205070"/>
            <a:chExt cx="3745405" cy="1028332"/>
          </a:xfrm>
        </p:grpSpPr>
        <p:sp>
          <p:nvSpPr>
            <p:cNvPr id="51" name="Textfeld 50"/>
            <p:cNvSpPr txBox="1"/>
            <p:nvPr/>
          </p:nvSpPr>
          <p:spPr>
            <a:xfrm>
              <a:off x="5959311" y="-13205070"/>
              <a:ext cx="2851170" cy="95356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11. Apr. 1689: William &amp; Mary werden zu gemeinschaftlichen Monarchen gekrönt mit Annes Kindern als Erben</a:t>
              </a:r>
            </a:p>
          </p:txBody>
        </p:sp>
        <p:cxnSp>
          <p:nvCxnSpPr>
            <p:cNvPr id="52" name="Gerade Verbindung mit Pfeil 24"/>
            <p:cNvCxnSpPr>
              <a:endCxn id="51" idx="1"/>
            </p:cNvCxnSpPr>
            <p:nvPr/>
          </p:nvCxnSpPr>
          <p:spPr>
            <a:xfrm flipV="1">
              <a:off x="5065076" y="-12728290"/>
              <a:ext cx="894235" cy="55155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2" name="Gruppierung 71"/>
          <p:cNvGrpSpPr/>
          <p:nvPr/>
        </p:nvGrpSpPr>
        <p:grpSpPr>
          <a:xfrm>
            <a:off x="3259363" y="4497190"/>
            <a:ext cx="5816602" cy="1751198"/>
            <a:chOff x="165100" y="4477915"/>
            <a:chExt cx="5816602" cy="1751198"/>
          </a:xfrm>
        </p:grpSpPr>
        <p:sp>
          <p:nvSpPr>
            <p:cNvPr id="59" name="Vertikale Rolle 58"/>
            <p:cNvSpPr/>
            <p:nvPr/>
          </p:nvSpPr>
          <p:spPr>
            <a:xfrm>
              <a:off x="165100" y="4968717"/>
              <a:ext cx="5816602" cy="1260396"/>
            </a:xfrm>
            <a:prstGeom prst="verticalScroll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b="1" dirty="0" smtClean="0">
                  <a:solidFill>
                    <a:srgbClr val="660032"/>
                  </a:solidFill>
                </a:rPr>
                <a:t>Neuer </a:t>
              </a:r>
              <a:r>
                <a:rPr lang="de-DE" sz="1400" b="1" dirty="0" err="1" smtClean="0">
                  <a:solidFill>
                    <a:srgbClr val="660032"/>
                  </a:solidFill>
                </a:rPr>
                <a:t>Krönungseid</a:t>
              </a:r>
              <a:r>
                <a:rPr lang="de-DE" sz="1400" b="1" dirty="0" smtClean="0">
                  <a:solidFill>
                    <a:srgbClr val="660032"/>
                  </a:solidFill>
                </a:rPr>
                <a:t> gemäß des </a:t>
              </a:r>
              <a:r>
                <a:rPr lang="de-DE" sz="1400" b="1" dirty="0" err="1" smtClean="0">
                  <a:solidFill>
                    <a:srgbClr val="660032"/>
                  </a:solidFill>
                </a:rPr>
                <a:t>Coronation</a:t>
              </a:r>
              <a:r>
                <a:rPr lang="de-DE" sz="1400" b="1" dirty="0" smtClean="0">
                  <a:solidFill>
                    <a:srgbClr val="660032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660032"/>
                  </a:solidFill>
                </a:rPr>
                <a:t>Oath</a:t>
              </a:r>
              <a:r>
                <a:rPr lang="de-DE" sz="1400" b="1" dirty="0" smtClean="0">
                  <a:solidFill>
                    <a:srgbClr val="660032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b="1" dirty="0" smtClean="0">
                  <a:solidFill>
                    <a:srgbClr val="660032"/>
                  </a:solidFill>
                </a:rPr>
                <a:t> 1688:</a:t>
              </a:r>
            </a:p>
            <a:p>
              <a:r>
                <a:rPr lang="de-DE" sz="1400" dirty="0" smtClean="0">
                  <a:solidFill>
                    <a:srgbClr val="660032"/>
                  </a:solidFill>
                </a:rPr>
                <a:t>„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solemnly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promise</a:t>
              </a:r>
              <a:r>
                <a:rPr lang="de-DE" sz="1400" dirty="0" smtClean="0">
                  <a:solidFill>
                    <a:srgbClr val="660032"/>
                  </a:solidFill>
                </a:rPr>
                <a:t>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swear</a:t>
              </a:r>
              <a:r>
                <a:rPr lang="de-DE" sz="1400" dirty="0" smtClean="0">
                  <a:solidFill>
                    <a:srgbClr val="660032"/>
                  </a:solidFill>
                </a:rPr>
                <a:t> to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govern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people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this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kingdom</a:t>
              </a:r>
              <a:r>
                <a:rPr lang="de-DE" sz="1400" dirty="0" smtClean="0">
                  <a:solidFill>
                    <a:srgbClr val="660032"/>
                  </a:solidFill>
                </a:rPr>
                <a:t> of England,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dominions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thereunto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belonging</a:t>
              </a:r>
              <a:r>
                <a:rPr lang="de-DE" sz="1400" dirty="0" smtClean="0">
                  <a:solidFill>
                    <a:srgbClr val="660032"/>
                  </a:solidFill>
                </a:rPr>
                <a:t>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according</a:t>
              </a:r>
              <a:r>
                <a:rPr lang="de-DE" sz="1400" dirty="0" smtClean="0">
                  <a:solidFill>
                    <a:srgbClr val="660032"/>
                  </a:solidFill>
                </a:rPr>
                <a:t> to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statutes</a:t>
              </a:r>
              <a:r>
                <a:rPr lang="de-DE" sz="1400" dirty="0" smtClean="0">
                  <a:solidFill>
                    <a:srgbClr val="660032"/>
                  </a:solidFill>
                </a:rPr>
                <a:t>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parliament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agreed</a:t>
              </a:r>
              <a:r>
                <a:rPr lang="de-DE" sz="1400" dirty="0" smtClean="0">
                  <a:solidFill>
                    <a:srgbClr val="660032"/>
                  </a:solidFill>
                </a:rPr>
                <a:t> on,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laws</a:t>
              </a:r>
              <a:r>
                <a:rPr lang="de-DE" sz="1400" dirty="0" smtClean="0">
                  <a:solidFill>
                    <a:srgbClr val="660032"/>
                  </a:solidFill>
                </a:rPr>
                <a:t> and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customs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same</a:t>
              </a:r>
              <a:r>
                <a:rPr lang="de-DE" sz="1400" dirty="0" smtClean="0">
                  <a:solidFill>
                    <a:srgbClr val="660032"/>
                  </a:solidFill>
                </a:rPr>
                <a:t>.“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0" name="Gerade Verbindung mit Pfeil 24"/>
            <p:cNvCxnSpPr>
              <a:stCxn id="59" idx="0"/>
              <a:endCxn id="51" idx="2"/>
            </p:cNvCxnSpPr>
            <p:nvPr/>
          </p:nvCxnSpPr>
          <p:spPr>
            <a:xfrm rot="5400000" flipH="1" flipV="1">
              <a:off x="3620938" y="3930378"/>
              <a:ext cx="490802" cy="158587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6" name="Gruppierung 66"/>
          <p:cNvGrpSpPr/>
          <p:nvPr/>
        </p:nvGrpSpPr>
        <p:grpSpPr>
          <a:xfrm>
            <a:off x="199810" y="1134405"/>
            <a:ext cx="3868706" cy="1959977"/>
            <a:chOff x="-629510" y="-12060562"/>
            <a:chExt cx="4594672" cy="1958865"/>
          </a:xfrm>
        </p:grpSpPr>
        <p:sp>
          <p:nvSpPr>
            <p:cNvPr id="77" name="Textfeld 76"/>
            <p:cNvSpPr txBox="1"/>
            <p:nvPr/>
          </p:nvSpPr>
          <p:spPr>
            <a:xfrm>
              <a:off x="-629510" y="-12060562"/>
              <a:ext cx="3427904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11. Mai 1689: William &amp; Mary akzeptieren die schottische Krone</a:t>
              </a:r>
            </a:p>
          </p:txBody>
        </p:sp>
        <p:cxnSp>
          <p:nvCxnSpPr>
            <p:cNvPr id="78" name="Gerade Verbindung mit Pfeil 24"/>
            <p:cNvCxnSpPr>
              <a:stCxn id="77" idx="2"/>
            </p:cNvCxnSpPr>
            <p:nvPr/>
          </p:nvCxnSpPr>
          <p:spPr>
            <a:xfrm rot="16200000" flipH="1">
              <a:off x="1806830" y="-12260028"/>
              <a:ext cx="1435943" cy="288072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0" name="Gruppierung 66"/>
          <p:cNvGrpSpPr/>
          <p:nvPr/>
        </p:nvGrpSpPr>
        <p:grpSpPr>
          <a:xfrm>
            <a:off x="165100" y="2394263"/>
            <a:ext cx="2515882" cy="1427403"/>
            <a:chOff x="-2418718" y="-10353081"/>
            <a:chExt cx="2987989" cy="1426593"/>
          </a:xfrm>
        </p:grpSpPr>
        <p:sp>
          <p:nvSpPr>
            <p:cNvPr id="81" name="Textfeld 80"/>
            <p:cNvSpPr txBox="1"/>
            <p:nvPr/>
          </p:nvSpPr>
          <p:spPr>
            <a:xfrm>
              <a:off x="-2418718" y="-10353081"/>
              <a:ext cx="2987989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März 1689 – Okt. 1691: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Jakobitischer</a:t>
              </a:r>
              <a:r>
                <a:rPr lang="de-DE" sz="1400" dirty="0" smtClean="0">
                  <a:solidFill>
                    <a:srgbClr val="660032"/>
                  </a:solidFill>
                </a:rPr>
                <a:t> Widerstand in Irland wird mit Krieg gebrochen</a:t>
              </a:r>
            </a:p>
          </p:txBody>
        </p:sp>
        <p:cxnSp>
          <p:nvCxnSpPr>
            <p:cNvPr id="83" name="Gerade Verbindung mit Pfeil 24"/>
            <p:cNvCxnSpPr>
              <a:stCxn id="81" idx="2"/>
            </p:cNvCxnSpPr>
            <p:nvPr/>
          </p:nvCxnSpPr>
          <p:spPr>
            <a:xfrm rot="16200000" flipH="1">
              <a:off x="-535731" y="-10003829"/>
              <a:ext cx="688348" cy="146633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04" name="Gruppierung 66"/>
          <p:cNvGrpSpPr/>
          <p:nvPr/>
        </p:nvGrpSpPr>
        <p:grpSpPr>
          <a:xfrm>
            <a:off x="1488566" y="4396524"/>
            <a:ext cx="3939690" cy="523219"/>
            <a:chOff x="-629509" y="-12060562"/>
            <a:chExt cx="4678975" cy="522923"/>
          </a:xfrm>
        </p:grpSpPr>
        <p:sp>
          <p:nvSpPr>
            <p:cNvPr id="106" name="Textfeld 105"/>
            <p:cNvSpPr txBox="1"/>
            <p:nvPr/>
          </p:nvSpPr>
          <p:spPr>
            <a:xfrm>
              <a:off x="-629509" y="-12060562"/>
              <a:ext cx="2492747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16. Dez. 1689: Die Bill of Rights wird ratifiziert</a:t>
              </a:r>
            </a:p>
          </p:txBody>
        </p:sp>
        <p:cxnSp>
          <p:nvCxnSpPr>
            <p:cNvPr id="107" name="Gerade Verbindung mit Pfeil 24"/>
            <p:cNvCxnSpPr>
              <a:stCxn id="106" idx="3"/>
            </p:cNvCxnSpPr>
            <p:nvPr/>
          </p:nvCxnSpPr>
          <p:spPr>
            <a:xfrm>
              <a:off x="1863237" y="-11799100"/>
              <a:ext cx="2186229" cy="2195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16" name="Bild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8" y="3716098"/>
            <a:ext cx="1274433" cy="257402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8"/>
          <p:cNvGrpSpPr/>
          <p:nvPr/>
        </p:nvGrpSpPr>
        <p:grpSpPr>
          <a:xfrm>
            <a:off x="457198" y="1244598"/>
            <a:ext cx="8229601" cy="4614655"/>
            <a:chOff x="457198" y="939798"/>
            <a:chExt cx="8229601" cy="4614655"/>
          </a:xfrm>
        </p:grpSpPr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939798"/>
              <a:ext cx="8229601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" name="Gruppierung 116"/>
            <p:cNvGrpSpPr/>
            <p:nvPr/>
          </p:nvGrpSpPr>
          <p:grpSpPr>
            <a:xfrm>
              <a:off x="5586517" y="4216400"/>
              <a:ext cx="1733550" cy="276999"/>
              <a:chOff x="4070350" y="3561433"/>
              <a:chExt cx="1733550" cy="2769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 rot="20948232">
              <a:off x="4485599" y="2833299"/>
              <a:ext cx="485926" cy="231477"/>
            </a:xfrm>
            <a:custGeom>
              <a:avLst/>
              <a:gdLst>
                <a:gd name="connsiteX0" fmla="*/ 0 w 817033"/>
                <a:gd name="connsiteY0" fmla="*/ 910166 h 910166"/>
                <a:gd name="connsiteX1" fmla="*/ 63500 w 817033"/>
                <a:gd name="connsiteY1" fmla="*/ 876300 h 910166"/>
                <a:gd name="connsiteX2" fmla="*/ 131233 w 817033"/>
                <a:gd name="connsiteY2" fmla="*/ 876300 h 910166"/>
                <a:gd name="connsiteX3" fmla="*/ 173567 w 817033"/>
                <a:gd name="connsiteY3" fmla="*/ 872066 h 910166"/>
                <a:gd name="connsiteX4" fmla="*/ 207433 w 817033"/>
                <a:gd name="connsiteY4" fmla="*/ 850900 h 910166"/>
                <a:gd name="connsiteX5" fmla="*/ 207433 w 817033"/>
                <a:gd name="connsiteY5" fmla="*/ 850900 h 910166"/>
                <a:gd name="connsiteX6" fmla="*/ 241300 w 817033"/>
                <a:gd name="connsiteY6" fmla="*/ 808566 h 910166"/>
                <a:gd name="connsiteX7" fmla="*/ 241300 w 817033"/>
                <a:gd name="connsiteY7" fmla="*/ 774700 h 910166"/>
                <a:gd name="connsiteX8" fmla="*/ 279400 w 817033"/>
                <a:gd name="connsiteY8" fmla="*/ 774700 h 910166"/>
                <a:gd name="connsiteX9" fmla="*/ 317500 w 817033"/>
                <a:gd name="connsiteY9" fmla="*/ 749300 h 910166"/>
                <a:gd name="connsiteX10" fmla="*/ 351367 w 817033"/>
                <a:gd name="connsiteY10" fmla="*/ 711200 h 910166"/>
                <a:gd name="connsiteX11" fmla="*/ 351367 w 817033"/>
                <a:gd name="connsiteY11" fmla="*/ 711200 h 910166"/>
                <a:gd name="connsiteX12" fmla="*/ 393700 w 817033"/>
                <a:gd name="connsiteY12" fmla="*/ 677333 h 910166"/>
                <a:gd name="connsiteX13" fmla="*/ 431800 w 817033"/>
                <a:gd name="connsiteY13" fmla="*/ 660400 h 910166"/>
                <a:gd name="connsiteX14" fmla="*/ 440267 w 817033"/>
                <a:gd name="connsiteY14" fmla="*/ 626533 h 910166"/>
                <a:gd name="connsiteX15" fmla="*/ 461433 w 817033"/>
                <a:gd name="connsiteY15" fmla="*/ 596900 h 910166"/>
                <a:gd name="connsiteX16" fmla="*/ 486833 w 817033"/>
                <a:gd name="connsiteY16" fmla="*/ 575733 h 910166"/>
                <a:gd name="connsiteX17" fmla="*/ 486833 w 817033"/>
                <a:gd name="connsiteY17" fmla="*/ 546100 h 910166"/>
                <a:gd name="connsiteX18" fmla="*/ 512233 w 817033"/>
                <a:gd name="connsiteY18" fmla="*/ 508000 h 910166"/>
                <a:gd name="connsiteX19" fmla="*/ 541867 w 817033"/>
                <a:gd name="connsiteY19" fmla="*/ 495300 h 910166"/>
                <a:gd name="connsiteX20" fmla="*/ 563033 w 817033"/>
                <a:gd name="connsiteY20" fmla="*/ 469900 h 910166"/>
                <a:gd name="connsiteX21" fmla="*/ 563033 w 817033"/>
                <a:gd name="connsiteY21" fmla="*/ 469900 h 910166"/>
                <a:gd name="connsiteX22" fmla="*/ 626533 w 817033"/>
                <a:gd name="connsiteY22" fmla="*/ 469900 h 910166"/>
                <a:gd name="connsiteX23" fmla="*/ 651933 w 817033"/>
                <a:gd name="connsiteY23" fmla="*/ 448733 h 910166"/>
                <a:gd name="connsiteX24" fmla="*/ 651933 w 817033"/>
                <a:gd name="connsiteY24" fmla="*/ 410633 h 910166"/>
                <a:gd name="connsiteX25" fmla="*/ 681567 w 817033"/>
                <a:gd name="connsiteY25" fmla="*/ 406400 h 910166"/>
                <a:gd name="connsiteX26" fmla="*/ 694267 w 817033"/>
                <a:gd name="connsiteY26" fmla="*/ 385233 h 910166"/>
                <a:gd name="connsiteX27" fmla="*/ 719667 w 817033"/>
                <a:gd name="connsiteY27" fmla="*/ 385233 h 910166"/>
                <a:gd name="connsiteX28" fmla="*/ 736600 w 817033"/>
                <a:gd name="connsiteY28" fmla="*/ 355600 h 910166"/>
                <a:gd name="connsiteX29" fmla="*/ 723900 w 817033"/>
                <a:gd name="connsiteY29" fmla="*/ 334433 h 910166"/>
                <a:gd name="connsiteX30" fmla="*/ 715433 w 817033"/>
                <a:gd name="connsiteY30" fmla="*/ 283633 h 910166"/>
                <a:gd name="connsiteX31" fmla="*/ 711200 w 817033"/>
                <a:gd name="connsiteY31" fmla="*/ 254000 h 910166"/>
                <a:gd name="connsiteX32" fmla="*/ 673100 w 817033"/>
                <a:gd name="connsiteY32" fmla="*/ 228600 h 910166"/>
                <a:gd name="connsiteX33" fmla="*/ 668867 w 817033"/>
                <a:gd name="connsiteY33" fmla="*/ 190500 h 910166"/>
                <a:gd name="connsiteX34" fmla="*/ 651933 w 817033"/>
                <a:gd name="connsiteY34" fmla="*/ 173566 h 910166"/>
                <a:gd name="connsiteX35" fmla="*/ 694267 w 817033"/>
                <a:gd name="connsiteY35" fmla="*/ 173566 h 910166"/>
                <a:gd name="connsiteX36" fmla="*/ 711200 w 817033"/>
                <a:gd name="connsiteY36" fmla="*/ 148166 h 910166"/>
                <a:gd name="connsiteX37" fmla="*/ 740833 w 817033"/>
                <a:gd name="connsiteY37" fmla="*/ 122766 h 910166"/>
                <a:gd name="connsiteX38" fmla="*/ 745067 w 817033"/>
                <a:gd name="connsiteY38" fmla="*/ 84666 h 910166"/>
                <a:gd name="connsiteX39" fmla="*/ 778933 w 817033"/>
                <a:gd name="connsiteY39" fmla="*/ 67733 h 910166"/>
                <a:gd name="connsiteX40" fmla="*/ 795867 w 817033"/>
                <a:gd name="connsiteY40" fmla="*/ 38100 h 910166"/>
                <a:gd name="connsiteX41" fmla="*/ 795867 w 817033"/>
                <a:gd name="connsiteY41" fmla="*/ 12700 h 910166"/>
                <a:gd name="connsiteX42" fmla="*/ 817033 w 817033"/>
                <a:gd name="connsiteY42" fmla="*/ 0 h 9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17033" h="910166">
                  <a:moveTo>
                    <a:pt x="0" y="910166"/>
                  </a:moveTo>
                  <a:lnTo>
                    <a:pt x="63500" y="876300"/>
                  </a:lnTo>
                  <a:lnTo>
                    <a:pt x="131233" y="876300"/>
                  </a:lnTo>
                  <a:lnTo>
                    <a:pt x="173567" y="872066"/>
                  </a:lnTo>
                  <a:lnTo>
                    <a:pt x="207433" y="850900"/>
                  </a:lnTo>
                  <a:lnTo>
                    <a:pt x="207433" y="850900"/>
                  </a:lnTo>
                  <a:lnTo>
                    <a:pt x="241300" y="808566"/>
                  </a:lnTo>
                  <a:lnTo>
                    <a:pt x="241300" y="774700"/>
                  </a:lnTo>
                  <a:lnTo>
                    <a:pt x="279400" y="774700"/>
                  </a:lnTo>
                  <a:lnTo>
                    <a:pt x="317500" y="749300"/>
                  </a:lnTo>
                  <a:lnTo>
                    <a:pt x="351367" y="711200"/>
                  </a:lnTo>
                  <a:lnTo>
                    <a:pt x="351367" y="711200"/>
                  </a:lnTo>
                  <a:lnTo>
                    <a:pt x="393700" y="677333"/>
                  </a:lnTo>
                  <a:lnTo>
                    <a:pt x="431800" y="660400"/>
                  </a:lnTo>
                  <a:lnTo>
                    <a:pt x="440267" y="626533"/>
                  </a:lnTo>
                  <a:lnTo>
                    <a:pt x="461433" y="596900"/>
                  </a:lnTo>
                  <a:lnTo>
                    <a:pt x="486833" y="575733"/>
                  </a:lnTo>
                  <a:lnTo>
                    <a:pt x="486833" y="546100"/>
                  </a:lnTo>
                  <a:lnTo>
                    <a:pt x="512233" y="508000"/>
                  </a:lnTo>
                  <a:lnTo>
                    <a:pt x="541867" y="495300"/>
                  </a:lnTo>
                  <a:lnTo>
                    <a:pt x="563033" y="469900"/>
                  </a:lnTo>
                  <a:lnTo>
                    <a:pt x="563033" y="469900"/>
                  </a:lnTo>
                  <a:lnTo>
                    <a:pt x="626533" y="469900"/>
                  </a:lnTo>
                  <a:lnTo>
                    <a:pt x="651933" y="448733"/>
                  </a:lnTo>
                  <a:lnTo>
                    <a:pt x="651933" y="410633"/>
                  </a:lnTo>
                  <a:lnTo>
                    <a:pt x="681567" y="406400"/>
                  </a:lnTo>
                  <a:lnTo>
                    <a:pt x="694267" y="385233"/>
                  </a:lnTo>
                  <a:lnTo>
                    <a:pt x="719667" y="385233"/>
                  </a:lnTo>
                  <a:lnTo>
                    <a:pt x="736600" y="355600"/>
                  </a:lnTo>
                  <a:lnTo>
                    <a:pt x="723900" y="334433"/>
                  </a:lnTo>
                  <a:lnTo>
                    <a:pt x="715433" y="283633"/>
                  </a:lnTo>
                  <a:lnTo>
                    <a:pt x="711200" y="254000"/>
                  </a:lnTo>
                  <a:lnTo>
                    <a:pt x="673100" y="228600"/>
                  </a:lnTo>
                  <a:lnTo>
                    <a:pt x="668867" y="190500"/>
                  </a:lnTo>
                  <a:lnTo>
                    <a:pt x="651933" y="173566"/>
                  </a:lnTo>
                  <a:lnTo>
                    <a:pt x="694267" y="173566"/>
                  </a:lnTo>
                  <a:lnTo>
                    <a:pt x="711200" y="148166"/>
                  </a:lnTo>
                  <a:lnTo>
                    <a:pt x="740833" y="122766"/>
                  </a:lnTo>
                  <a:lnTo>
                    <a:pt x="745067" y="84666"/>
                  </a:lnTo>
                  <a:lnTo>
                    <a:pt x="778933" y="67733"/>
                  </a:lnTo>
                  <a:lnTo>
                    <a:pt x="795867" y="38100"/>
                  </a:lnTo>
                  <a:lnTo>
                    <a:pt x="795867" y="12700"/>
                  </a:lnTo>
                  <a:lnTo>
                    <a:pt x="8170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23017" y="341129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England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431532">
              <a:off x="3244027" y="244587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Schottland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8306497">
              <a:off x="3521451" y="3874038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21111136">
              <a:off x="2057600" y="352824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Irland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759888" y="5179815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Frankreich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243867" y="4091702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307367" y="3990201"/>
              <a:ext cx="1049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Den Haag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Bill of Rights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16" name="Bild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8" y="2119360"/>
            <a:ext cx="2065000" cy="417075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59" name="Vertikale Rolle 58"/>
          <p:cNvSpPr/>
          <p:nvPr/>
        </p:nvSpPr>
        <p:spPr>
          <a:xfrm>
            <a:off x="1714500" y="1033589"/>
            <a:ext cx="7371925" cy="4646533"/>
          </a:xfrm>
          <a:prstGeom prst="verticalScroll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de-DE" sz="1600" b="1" dirty="0" err="1" smtClean="0">
                <a:solidFill>
                  <a:srgbClr val="660032"/>
                </a:solidFill>
              </a:rPr>
              <a:t>The</a:t>
            </a:r>
            <a:r>
              <a:rPr lang="de-DE" sz="1600" b="1" dirty="0" smtClean="0">
                <a:solidFill>
                  <a:srgbClr val="660032"/>
                </a:solidFill>
              </a:rPr>
              <a:t> Bill of Rights (1689):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Verurteilung von Verfehlungen von James II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Thronfolgeregelungen &amp; Verbannung von Katholiken vom Thron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Keine Beeinflussung des Rechts durch den Monarchen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Steuerhoheit beim Parlament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Freiheit von Petitionen an den Monarchen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In Friedenszeiten keine Armee ohne parlamentarische Zustimmung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Recht auf Waffenbesitz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Unabhängigkeit der Parlamentswahlen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Redefreiheit im Parlament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de-DE" sz="1600" dirty="0" smtClean="0">
                <a:solidFill>
                  <a:srgbClr val="660032"/>
                </a:solidFill>
              </a:rPr>
              <a:t> Keine grausamen &amp; unangemessenen Bestrafungen</a:t>
            </a:r>
            <a:endParaRPr lang="de-DE" sz="16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0" y="972719"/>
            <a:ext cx="5194299" cy="260868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Schottland &amp; Irland</a:t>
            </a:r>
          </a:p>
          <a:p>
            <a:pPr lvl="1">
              <a:spcAft>
                <a:spcPts val="600"/>
              </a:spcAft>
            </a:pPr>
            <a:r>
              <a:rPr lang="de-DE" dirty="0" err="1" smtClean="0"/>
              <a:t>Jakobiter-Aufstände</a:t>
            </a:r>
            <a:r>
              <a:rPr lang="de-DE" dirty="0" smtClean="0"/>
              <a:t> in Schottland bis 1746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Wilhelminische Niederschlagung der Aufstände in Irland (1689-1691) führen zu Jahrhunderte langen Konflikten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Religiöse Folgen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Integration von nonkonformistischen Protestanten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Katholiken werden für 140 Jahre ausgegrenzt (Roman </a:t>
            </a:r>
            <a:r>
              <a:rPr lang="de-DE" dirty="0" err="1" smtClean="0"/>
              <a:t>Catholic</a:t>
            </a:r>
            <a:r>
              <a:rPr lang="de-DE" dirty="0" smtClean="0"/>
              <a:t> Relief </a:t>
            </a:r>
            <a:r>
              <a:rPr lang="de-DE" dirty="0" err="1" smtClean="0"/>
              <a:t>Act</a:t>
            </a:r>
            <a:r>
              <a:rPr lang="de-DE" dirty="0" smtClean="0"/>
              <a:t>, 1829)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00" y="4983163"/>
            <a:ext cx="1479550" cy="1270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72718"/>
            <a:ext cx="3035300" cy="219300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457199" y="2857945"/>
            <a:ext cx="303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bg1"/>
                </a:solidFill>
              </a:rPr>
              <a:t>Battle</a:t>
            </a:r>
            <a:r>
              <a:rPr lang="de-DE" sz="1400" dirty="0" smtClean="0">
                <a:solidFill>
                  <a:schemeClr val="bg1"/>
                </a:solidFill>
              </a:rPr>
              <a:t> of </a:t>
            </a:r>
            <a:r>
              <a:rPr lang="de-DE" sz="1400" dirty="0" err="1" smtClean="0">
                <a:solidFill>
                  <a:schemeClr val="bg1"/>
                </a:solidFill>
              </a:rPr>
              <a:t>the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Boyne</a:t>
            </a:r>
            <a:r>
              <a:rPr lang="de-DE" sz="1400" dirty="0" smtClean="0">
                <a:solidFill>
                  <a:schemeClr val="bg1"/>
                </a:solidFill>
              </a:rPr>
              <a:t> (1690)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199" y="3581401"/>
            <a:ext cx="8229600" cy="184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Staatsform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Absolutismus ist auf den Britischen Inseln beendet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Konstitutionelle Monarchie mit einem starken Parlament ist auf den Britischen Inseln etabliert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Eine Staatsform mit starkem Parlament wird weltweit zum Vorbild, z.B. US-Verfassung (1787)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staatliche Grundlage für den Aufstieg zum Empire ist gelegt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57199" y="5384799"/>
            <a:ext cx="6096001" cy="933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Nebenbei bemerkt: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Auf Grund der Parlamentskontrolle über die Armee gibt es die British Army &amp; nicht eine Royal Army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Macintosh PowerPoint</Application>
  <PresentationFormat>Bildschirmpräsentation (4:3)</PresentationFormat>
  <Paragraphs>151</Paragraphs>
  <Slides>10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Geschichte in fünf Die Glorreiche Revolution &amp; die Bill of Rights (1688 – 1689)</vt:lpstr>
      <vt:lpstr>Überblick</vt:lpstr>
      <vt:lpstr>Vorgeschichte: Englische Situation</vt:lpstr>
      <vt:lpstr>Vorgeschichte: Englische Situation</vt:lpstr>
      <vt:lpstr>Vorgeschichte: Europäische Situation</vt:lpstr>
      <vt:lpstr>Verlauf: Williams Landung &amp; Konsolidierung in England</vt:lpstr>
      <vt:lpstr>Verlauf: Thronbesteigung von William &amp; Mary</vt:lpstr>
      <vt:lpstr>Verlauf: Bill of Rights</vt:lpstr>
      <vt:lpstr>Folgen</vt:lpstr>
      <vt:lpstr>Folie 10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329</cp:revision>
  <dcterms:created xsi:type="dcterms:W3CDTF">2015-02-24T23:55:09Z</dcterms:created>
  <dcterms:modified xsi:type="dcterms:W3CDTF">2015-02-24T23:56:38Z</dcterms:modified>
</cp:coreProperties>
</file>